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slides/slide8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85"/>
  </p:notesMasterIdLst>
  <p:sldIdLst>
    <p:sldId id="256" r:id="rId2"/>
    <p:sldId id="257" r:id="rId3"/>
    <p:sldId id="258" r:id="rId4"/>
    <p:sldId id="312" r:id="rId5"/>
    <p:sldId id="259" r:id="rId6"/>
    <p:sldId id="328" r:id="rId7"/>
    <p:sldId id="314" r:id="rId8"/>
    <p:sldId id="261" r:id="rId9"/>
    <p:sldId id="329" r:id="rId10"/>
    <p:sldId id="305" r:id="rId11"/>
    <p:sldId id="330" r:id="rId12"/>
    <p:sldId id="262" r:id="rId13"/>
    <p:sldId id="263" r:id="rId14"/>
    <p:sldId id="264" r:id="rId15"/>
    <p:sldId id="333" r:id="rId16"/>
    <p:sldId id="265" r:id="rId17"/>
    <p:sldId id="334" r:id="rId18"/>
    <p:sldId id="266" r:id="rId19"/>
    <p:sldId id="267" r:id="rId20"/>
    <p:sldId id="315" r:id="rId21"/>
    <p:sldId id="325" r:id="rId22"/>
    <p:sldId id="268" r:id="rId23"/>
    <p:sldId id="316" r:id="rId24"/>
    <p:sldId id="269" r:id="rId25"/>
    <p:sldId id="270" r:id="rId26"/>
    <p:sldId id="335" r:id="rId27"/>
    <p:sldId id="271" r:id="rId28"/>
    <p:sldId id="336" r:id="rId29"/>
    <p:sldId id="306" r:id="rId30"/>
    <p:sldId id="337" r:id="rId31"/>
    <p:sldId id="272" r:id="rId32"/>
    <p:sldId id="273" r:id="rId33"/>
    <p:sldId id="338" r:id="rId34"/>
    <p:sldId id="274" r:id="rId35"/>
    <p:sldId id="308" r:id="rId36"/>
    <p:sldId id="276" r:id="rId37"/>
    <p:sldId id="339" r:id="rId38"/>
    <p:sldId id="277" r:id="rId39"/>
    <p:sldId id="278" r:id="rId40"/>
    <p:sldId id="279" r:id="rId41"/>
    <p:sldId id="340" r:id="rId42"/>
    <p:sldId id="307" r:id="rId43"/>
    <p:sldId id="317" r:id="rId44"/>
    <p:sldId id="318" r:id="rId45"/>
    <p:sldId id="280" r:id="rId46"/>
    <p:sldId id="281" r:id="rId47"/>
    <p:sldId id="319" r:id="rId48"/>
    <p:sldId id="282" r:id="rId49"/>
    <p:sldId id="320" r:id="rId50"/>
    <p:sldId id="283" r:id="rId51"/>
    <p:sldId id="284" r:id="rId52"/>
    <p:sldId id="321" r:id="rId53"/>
    <p:sldId id="285" r:id="rId54"/>
    <p:sldId id="322" r:id="rId55"/>
    <p:sldId id="286" r:id="rId56"/>
    <p:sldId id="323" r:id="rId57"/>
    <p:sldId id="287" r:id="rId58"/>
    <p:sldId id="324" r:id="rId59"/>
    <p:sldId id="288" r:id="rId60"/>
    <p:sldId id="326" r:id="rId61"/>
    <p:sldId id="289" r:id="rId62"/>
    <p:sldId id="332" r:id="rId63"/>
    <p:sldId id="327" r:id="rId64"/>
    <p:sldId id="291" r:id="rId65"/>
    <p:sldId id="331" r:id="rId66"/>
    <p:sldId id="292" r:id="rId67"/>
    <p:sldId id="293" r:id="rId68"/>
    <p:sldId id="341" r:id="rId69"/>
    <p:sldId id="309" r:id="rId70"/>
    <p:sldId id="342" r:id="rId71"/>
    <p:sldId id="294" r:id="rId72"/>
    <p:sldId id="343" r:id="rId73"/>
    <p:sldId id="295" r:id="rId74"/>
    <p:sldId id="296" r:id="rId75"/>
    <p:sldId id="297" r:id="rId76"/>
    <p:sldId id="298" r:id="rId77"/>
    <p:sldId id="299" r:id="rId78"/>
    <p:sldId id="300" r:id="rId79"/>
    <p:sldId id="301" r:id="rId80"/>
    <p:sldId id="302" r:id="rId81"/>
    <p:sldId id="303" r:id="rId82"/>
    <p:sldId id="304" r:id="rId83"/>
    <p:sldId id="310" r:id="rId84"/>
  </p:sldIdLst>
  <p:sldSz cx="19010313" cy="10693400"/>
  <p:notesSz cx="7556500" cy="10693400"/>
  <p:embeddedFontLst>
    <p:embeddedFont>
      <p:font typeface="Calibri" pitchFamily="34" charset="0"/>
      <p:regular r:id="rId86"/>
      <p:bold r:id="rId87"/>
      <p:italic r:id="rId88"/>
      <p:boldItalic r:id="rId89"/>
    </p:embeddedFont>
    <p:embeddedFont>
      <p:font typeface="Arial Unicode MS" pitchFamily="34" charset="-128"/>
      <p:regular r:id="rId90"/>
    </p:embeddedFont>
    <p:embeddedFont>
      <p:font typeface="Lucida Sans Unicode" pitchFamily="34" charset="0"/>
      <p:regular r:id="rId91"/>
    </p:embeddedFont>
    <p:embeddedFont>
      <p:font typeface="Trebuchet MS" pitchFamily="34" charset="0"/>
      <p:regular r:id="rId92"/>
      <p:bold r:id="rId93"/>
      <p:italic r:id="rId94"/>
      <p:boldItalic r:id="rId95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54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660" y="-108"/>
      </p:cViewPr>
      <p:guideLst>
        <p:guide orient="horz" pos="2880"/>
        <p:guide pos="54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font" Target="fonts/font4.fntdata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font" Target="fonts/font2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font" Target="fonts/font5.fntdata"/><Relationship Id="rId95" Type="http://schemas.openxmlformats.org/officeDocument/2006/relationships/font" Target="fonts/font10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93" Type="http://schemas.openxmlformats.org/officeDocument/2006/relationships/font" Target="fonts/font8.fntdata"/><Relationship Id="rId98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font" Target="fonts/font3.fntdata"/><Relationship Id="rId91" Type="http://schemas.openxmlformats.org/officeDocument/2006/relationships/font" Target="fonts/font6.fntdata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font" Target="fonts/font1.fntdata"/><Relationship Id="rId94" Type="http://schemas.openxmlformats.org/officeDocument/2006/relationships/font" Target="fonts/font9.fntdata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476C83-8EC7-460E-B1E5-31814159D174}" type="datetimeFigureOut">
              <a:rPr lang="en-US" smtClean="0"/>
              <a:pPr/>
              <a:t>7/29/2022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55650" y="5146675"/>
            <a:ext cx="6045200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A9590A-65DC-47BD-BD19-9C40E2D564B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1132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9590A-65DC-47BD-BD19-9C40E2D564BC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5556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25774" y="3314954"/>
            <a:ext cx="1615876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851547" y="5988304"/>
            <a:ext cx="1330721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spcBef>
                <a:spcPts val="130"/>
              </a:spcBef>
            </a:pPr>
            <a:r>
              <a:rPr lang="es-ES" smtClean="0"/>
              <a:t>Todos</a:t>
            </a:r>
            <a:r>
              <a:rPr lang="es-ES" spc="55" smtClean="0"/>
              <a:t> </a:t>
            </a:r>
            <a:r>
              <a:rPr lang="es-ES" smtClean="0"/>
              <a:t>los</a:t>
            </a:r>
            <a:r>
              <a:rPr lang="es-ES" spc="50" smtClean="0"/>
              <a:t> </a:t>
            </a:r>
            <a:r>
              <a:rPr lang="es-ES" smtClean="0"/>
              <a:t>derechos</a:t>
            </a:r>
            <a:r>
              <a:rPr lang="es-ES" spc="55" smtClean="0"/>
              <a:t> </a:t>
            </a:r>
            <a:r>
              <a:rPr lang="es-ES" smtClean="0"/>
              <a:t>de</a:t>
            </a:r>
            <a:r>
              <a:rPr lang="es-ES" spc="55" smtClean="0"/>
              <a:t> </a:t>
            </a:r>
            <a:r>
              <a:rPr lang="es-ES" smtClean="0"/>
              <a:t>este</a:t>
            </a:r>
            <a:r>
              <a:rPr lang="es-ES" spc="55" smtClean="0"/>
              <a:t> </a:t>
            </a:r>
            <a:r>
              <a:rPr lang="es-ES" smtClean="0"/>
              <a:t>documento</a:t>
            </a:r>
            <a:r>
              <a:rPr lang="es-ES" spc="55" smtClean="0"/>
              <a:t> </a:t>
            </a:r>
            <a:r>
              <a:rPr lang="es-ES" smtClean="0"/>
              <a:t>están</a:t>
            </a:r>
            <a:r>
              <a:rPr lang="es-ES" spc="55" smtClean="0"/>
              <a:t> </a:t>
            </a:r>
            <a:r>
              <a:rPr lang="es-ES" smtClean="0"/>
              <a:t>reservados</a:t>
            </a:r>
            <a:r>
              <a:rPr lang="es-ES" spc="55" smtClean="0"/>
              <a:t> </a:t>
            </a:r>
            <a:r>
              <a:rPr lang="es-ES" smtClean="0"/>
              <a:t>a</a:t>
            </a:r>
            <a:r>
              <a:rPr lang="es-ES" spc="55" smtClean="0"/>
              <a:t> </a:t>
            </a:r>
            <a:r>
              <a:rPr lang="es-ES" spc="-35" smtClean="0"/>
              <a:t>AREVA</a:t>
            </a:r>
            <a:r>
              <a:rPr lang="es-ES" spc="55" smtClean="0"/>
              <a:t> </a:t>
            </a:r>
            <a:r>
              <a:rPr lang="es-ES" smtClean="0"/>
              <a:t>T&amp;D</a:t>
            </a:r>
            <a:r>
              <a:rPr lang="es-ES" spc="55" smtClean="0"/>
              <a:t> </a:t>
            </a:r>
            <a:r>
              <a:rPr lang="es-ES" smtClean="0"/>
              <a:t>Enerji</a:t>
            </a:r>
            <a:r>
              <a:rPr lang="es-ES" spc="55" smtClean="0"/>
              <a:t> </a:t>
            </a:r>
            <a:r>
              <a:rPr lang="es-ES" smtClean="0"/>
              <a:t>Endüstrisi</a:t>
            </a:r>
            <a:r>
              <a:rPr lang="es-ES" spc="55" smtClean="0"/>
              <a:t> </a:t>
            </a:r>
            <a:r>
              <a:rPr lang="es-ES" spc="-20" smtClean="0"/>
              <a:t>A.Ş.</a:t>
            </a:r>
            <a:r>
              <a:rPr lang="es-ES" spc="55" smtClean="0"/>
              <a:t> </a:t>
            </a:r>
            <a:r>
              <a:rPr lang="es-ES" smtClean="0"/>
              <a:t>Prohibida</a:t>
            </a:r>
            <a:r>
              <a:rPr lang="es-ES" spc="55" smtClean="0"/>
              <a:t> </a:t>
            </a:r>
            <a:r>
              <a:rPr lang="es-ES" smtClean="0"/>
              <a:t>su</a:t>
            </a:r>
            <a:r>
              <a:rPr lang="es-ES" spc="55" smtClean="0"/>
              <a:t> </a:t>
            </a:r>
            <a:r>
              <a:rPr lang="es-ES" smtClean="0"/>
              <a:t>reproducción</a:t>
            </a:r>
            <a:r>
              <a:rPr lang="es-ES" spc="55" smtClean="0"/>
              <a:t> </a:t>
            </a:r>
            <a:r>
              <a:rPr lang="es-ES" smtClean="0"/>
              <a:t>y</a:t>
            </a:r>
            <a:r>
              <a:rPr lang="es-ES" spc="55" smtClean="0"/>
              <a:t> </a:t>
            </a:r>
            <a:r>
              <a:rPr lang="es-ES" smtClean="0"/>
              <a:t>cesión</a:t>
            </a:r>
            <a:r>
              <a:rPr lang="es-ES" spc="55" smtClean="0"/>
              <a:t> </a:t>
            </a:r>
            <a:r>
              <a:rPr lang="es-ES" smtClean="0"/>
              <a:t>a</a:t>
            </a:r>
            <a:r>
              <a:rPr lang="es-ES" spc="55" smtClean="0"/>
              <a:t> </a:t>
            </a:r>
            <a:r>
              <a:rPr lang="es-ES" smtClean="0"/>
              <a:t>terceros</a:t>
            </a:r>
            <a:r>
              <a:rPr lang="es-ES" spc="55" smtClean="0"/>
              <a:t> </a:t>
            </a:r>
            <a:r>
              <a:rPr lang="es-ES" smtClean="0"/>
              <a:t>sin</a:t>
            </a:r>
            <a:r>
              <a:rPr lang="es-ES" spc="55" smtClean="0"/>
              <a:t> </a:t>
            </a:r>
            <a:r>
              <a:rPr lang="es-ES" smtClean="0"/>
              <a:t>autorización</a:t>
            </a:r>
            <a:r>
              <a:rPr lang="es-ES" spc="55" smtClean="0"/>
              <a:t> </a:t>
            </a:r>
            <a:r>
              <a:rPr lang="es-ES" smtClean="0"/>
              <a:t>previa.</a:t>
            </a:r>
            <a:r>
              <a:rPr lang="es-ES" spc="55" smtClean="0"/>
              <a:t> </a:t>
            </a:r>
            <a:r>
              <a:rPr lang="es-ES" spc="-10" smtClean="0"/>
              <a:t>Este</a:t>
            </a:r>
            <a:r>
              <a:rPr lang="es-ES" spc="55" smtClean="0"/>
              <a:t> </a:t>
            </a:r>
            <a:r>
              <a:rPr lang="es-ES" smtClean="0"/>
              <a:t>documento</a:t>
            </a:r>
            <a:r>
              <a:rPr lang="es-ES" spc="55" smtClean="0"/>
              <a:t> </a:t>
            </a:r>
            <a:r>
              <a:rPr lang="es-ES" smtClean="0"/>
              <a:t>esta</a:t>
            </a:r>
            <a:r>
              <a:rPr lang="es-ES" spc="55" smtClean="0"/>
              <a:t> </a:t>
            </a:r>
            <a:r>
              <a:rPr lang="es-ES" smtClean="0"/>
              <a:t>sujeto</a:t>
            </a:r>
            <a:r>
              <a:rPr lang="es-ES" spc="55" smtClean="0"/>
              <a:t> </a:t>
            </a:r>
            <a:r>
              <a:rPr lang="es-ES" smtClean="0"/>
              <a:t>a</a:t>
            </a:r>
            <a:r>
              <a:rPr lang="es-ES" spc="55" smtClean="0"/>
              <a:t> </a:t>
            </a:r>
            <a:r>
              <a:rPr lang="es-ES" spc="-10" smtClean="0"/>
              <a:t>cambios.</a:t>
            </a:r>
            <a:endParaRPr lang="es-ES"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spcBef>
                <a:spcPts val="130"/>
              </a:spcBef>
            </a:pPr>
            <a:r>
              <a:rPr lang="es-ES" smtClean="0"/>
              <a:t>Todos</a:t>
            </a:r>
            <a:r>
              <a:rPr lang="es-ES" spc="55" smtClean="0"/>
              <a:t> </a:t>
            </a:r>
            <a:r>
              <a:rPr lang="es-ES" smtClean="0"/>
              <a:t>los</a:t>
            </a:r>
            <a:r>
              <a:rPr lang="es-ES" spc="50" smtClean="0"/>
              <a:t> </a:t>
            </a:r>
            <a:r>
              <a:rPr lang="es-ES" smtClean="0"/>
              <a:t>derechos</a:t>
            </a:r>
            <a:r>
              <a:rPr lang="es-ES" spc="55" smtClean="0"/>
              <a:t> </a:t>
            </a:r>
            <a:r>
              <a:rPr lang="es-ES" smtClean="0"/>
              <a:t>de</a:t>
            </a:r>
            <a:r>
              <a:rPr lang="es-ES" spc="55" smtClean="0"/>
              <a:t> </a:t>
            </a:r>
            <a:r>
              <a:rPr lang="es-ES" smtClean="0"/>
              <a:t>este</a:t>
            </a:r>
            <a:r>
              <a:rPr lang="es-ES" spc="55" smtClean="0"/>
              <a:t> </a:t>
            </a:r>
            <a:r>
              <a:rPr lang="es-ES" smtClean="0"/>
              <a:t>documento</a:t>
            </a:r>
            <a:r>
              <a:rPr lang="es-ES" spc="55" smtClean="0"/>
              <a:t> </a:t>
            </a:r>
            <a:r>
              <a:rPr lang="es-ES" smtClean="0"/>
              <a:t>están</a:t>
            </a:r>
            <a:r>
              <a:rPr lang="es-ES" spc="55" smtClean="0"/>
              <a:t> </a:t>
            </a:r>
            <a:r>
              <a:rPr lang="es-ES" smtClean="0"/>
              <a:t>reservados</a:t>
            </a:r>
            <a:r>
              <a:rPr lang="es-ES" spc="55" smtClean="0"/>
              <a:t> </a:t>
            </a:r>
            <a:r>
              <a:rPr lang="es-ES" smtClean="0"/>
              <a:t>a</a:t>
            </a:r>
            <a:r>
              <a:rPr lang="es-ES" spc="55" smtClean="0"/>
              <a:t> </a:t>
            </a:r>
            <a:r>
              <a:rPr lang="es-ES" spc="-35" smtClean="0"/>
              <a:t>AREVA</a:t>
            </a:r>
            <a:r>
              <a:rPr lang="es-ES" spc="55" smtClean="0"/>
              <a:t> </a:t>
            </a:r>
            <a:r>
              <a:rPr lang="es-ES" smtClean="0"/>
              <a:t>T&amp;D</a:t>
            </a:r>
            <a:r>
              <a:rPr lang="es-ES" spc="55" smtClean="0"/>
              <a:t> </a:t>
            </a:r>
            <a:r>
              <a:rPr lang="es-ES" smtClean="0"/>
              <a:t>Enerji</a:t>
            </a:r>
            <a:r>
              <a:rPr lang="es-ES" spc="55" smtClean="0"/>
              <a:t> </a:t>
            </a:r>
            <a:r>
              <a:rPr lang="es-ES" smtClean="0"/>
              <a:t>Endüstrisi</a:t>
            </a:r>
            <a:r>
              <a:rPr lang="es-ES" spc="55" smtClean="0"/>
              <a:t> </a:t>
            </a:r>
            <a:r>
              <a:rPr lang="es-ES" spc="-20" smtClean="0"/>
              <a:t>A.Ş.</a:t>
            </a:r>
            <a:r>
              <a:rPr lang="es-ES" spc="55" smtClean="0"/>
              <a:t> </a:t>
            </a:r>
            <a:r>
              <a:rPr lang="es-ES" smtClean="0"/>
              <a:t>Prohibida</a:t>
            </a:r>
            <a:r>
              <a:rPr lang="es-ES" spc="55" smtClean="0"/>
              <a:t> </a:t>
            </a:r>
            <a:r>
              <a:rPr lang="es-ES" smtClean="0"/>
              <a:t>su</a:t>
            </a:r>
            <a:r>
              <a:rPr lang="es-ES" spc="55" smtClean="0"/>
              <a:t> </a:t>
            </a:r>
            <a:r>
              <a:rPr lang="es-ES" smtClean="0"/>
              <a:t>reproducción</a:t>
            </a:r>
            <a:r>
              <a:rPr lang="es-ES" spc="55" smtClean="0"/>
              <a:t> </a:t>
            </a:r>
            <a:r>
              <a:rPr lang="es-ES" smtClean="0"/>
              <a:t>y</a:t>
            </a:r>
            <a:r>
              <a:rPr lang="es-ES" spc="55" smtClean="0"/>
              <a:t> </a:t>
            </a:r>
            <a:r>
              <a:rPr lang="es-ES" smtClean="0"/>
              <a:t>cesión</a:t>
            </a:r>
            <a:r>
              <a:rPr lang="es-ES" spc="55" smtClean="0"/>
              <a:t> </a:t>
            </a:r>
            <a:r>
              <a:rPr lang="es-ES" smtClean="0"/>
              <a:t>a</a:t>
            </a:r>
            <a:r>
              <a:rPr lang="es-ES" spc="55" smtClean="0"/>
              <a:t> </a:t>
            </a:r>
            <a:r>
              <a:rPr lang="es-ES" smtClean="0"/>
              <a:t>terceros</a:t>
            </a:r>
            <a:r>
              <a:rPr lang="es-ES" spc="55" smtClean="0"/>
              <a:t> </a:t>
            </a:r>
            <a:r>
              <a:rPr lang="es-ES" smtClean="0"/>
              <a:t>sin</a:t>
            </a:r>
            <a:r>
              <a:rPr lang="es-ES" spc="55" smtClean="0"/>
              <a:t> </a:t>
            </a:r>
            <a:r>
              <a:rPr lang="es-ES" smtClean="0"/>
              <a:t>autorización</a:t>
            </a:r>
            <a:r>
              <a:rPr lang="es-ES" spc="55" smtClean="0"/>
              <a:t> </a:t>
            </a:r>
            <a:r>
              <a:rPr lang="es-ES" smtClean="0"/>
              <a:t>previa.</a:t>
            </a:r>
            <a:r>
              <a:rPr lang="es-ES" spc="55" smtClean="0"/>
              <a:t> </a:t>
            </a:r>
            <a:r>
              <a:rPr lang="es-ES" spc="-10" smtClean="0"/>
              <a:t>Este</a:t>
            </a:r>
            <a:r>
              <a:rPr lang="es-ES" spc="55" smtClean="0"/>
              <a:t> </a:t>
            </a:r>
            <a:r>
              <a:rPr lang="es-ES" smtClean="0"/>
              <a:t>documento</a:t>
            </a:r>
            <a:r>
              <a:rPr lang="es-ES" spc="55" smtClean="0"/>
              <a:t> </a:t>
            </a:r>
            <a:r>
              <a:rPr lang="es-ES" smtClean="0"/>
              <a:t>esta</a:t>
            </a:r>
            <a:r>
              <a:rPr lang="es-ES" spc="55" smtClean="0"/>
              <a:t> </a:t>
            </a:r>
            <a:r>
              <a:rPr lang="es-ES" smtClean="0"/>
              <a:t>sujeto</a:t>
            </a:r>
            <a:r>
              <a:rPr lang="es-ES" spc="55" smtClean="0"/>
              <a:t> </a:t>
            </a:r>
            <a:r>
              <a:rPr lang="es-ES" smtClean="0"/>
              <a:t>a</a:t>
            </a:r>
            <a:r>
              <a:rPr lang="es-ES" spc="55" smtClean="0"/>
              <a:t> </a:t>
            </a:r>
            <a:r>
              <a:rPr lang="es-ES" spc="-10" smtClean="0"/>
              <a:t>cambios.</a:t>
            </a:r>
            <a:endParaRPr lang="es-ES"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50517" y="2459482"/>
            <a:ext cx="826948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790311" y="2459482"/>
            <a:ext cx="826948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spcBef>
                <a:spcPts val="130"/>
              </a:spcBef>
            </a:pPr>
            <a:r>
              <a:rPr lang="es-ES" smtClean="0"/>
              <a:t>Todos</a:t>
            </a:r>
            <a:r>
              <a:rPr lang="es-ES" spc="55" smtClean="0"/>
              <a:t> </a:t>
            </a:r>
            <a:r>
              <a:rPr lang="es-ES" smtClean="0"/>
              <a:t>los</a:t>
            </a:r>
            <a:r>
              <a:rPr lang="es-ES" spc="50" smtClean="0"/>
              <a:t> </a:t>
            </a:r>
            <a:r>
              <a:rPr lang="es-ES" smtClean="0"/>
              <a:t>derechos</a:t>
            </a:r>
            <a:r>
              <a:rPr lang="es-ES" spc="55" smtClean="0"/>
              <a:t> </a:t>
            </a:r>
            <a:r>
              <a:rPr lang="es-ES" smtClean="0"/>
              <a:t>de</a:t>
            </a:r>
            <a:r>
              <a:rPr lang="es-ES" spc="55" smtClean="0"/>
              <a:t> </a:t>
            </a:r>
            <a:r>
              <a:rPr lang="es-ES" smtClean="0"/>
              <a:t>este</a:t>
            </a:r>
            <a:r>
              <a:rPr lang="es-ES" spc="55" smtClean="0"/>
              <a:t> </a:t>
            </a:r>
            <a:r>
              <a:rPr lang="es-ES" smtClean="0"/>
              <a:t>documento</a:t>
            </a:r>
            <a:r>
              <a:rPr lang="es-ES" spc="55" smtClean="0"/>
              <a:t> </a:t>
            </a:r>
            <a:r>
              <a:rPr lang="es-ES" smtClean="0"/>
              <a:t>están</a:t>
            </a:r>
            <a:r>
              <a:rPr lang="es-ES" spc="55" smtClean="0"/>
              <a:t> </a:t>
            </a:r>
            <a:r>
              <a:rPr lang="es-ES" smtClean="0"/>
              <a:t>reservados</a:t>
            </a:r>
            <a:r>
              <a:rPr lang="es-ES" spc="55" smtClean="0"/>
              <a:t> </a:t>
            </a:r>
            <a:r>
              <a:rPr lang="es-ES" smtClean="0"/>
              <a:t>a</a:t>
            </a:r>
            <a:r>
              <a:rPr lang="es-ES" spc="55" smtClean="0"/>
              <a:t> </a:t>
            </a:r>
            <a:r>
              <a:rPr lang="es-ES" spc="-35" smtClean="0"/>
              <a:t>AREVA</a:t>
            </a:r>
            <a:r>
              <a:rPr lang="es-ES" spc="55" smtClean="0"/>
              <a:t> </a:t>
            </a:r>
            <a:r>
              <a:rPr lang="es-ES" smtClean="0"/>
              <a:t>T&amp;D</a:t>
            </a:r>
            <a:r>
              <a:rPr lang="es-ES" spc="55" smtClean="0"/>
              <a:t> </a:t>
            </a:r>
            <a:r>
              <a:rPr lang="es-ES" smtClean="0"/>
              <a:t>Enerji</a:t>
            </a:r>
            <a:r>
              <a:rPr lang="es-ES" spc="55" smtClean="0"/>
              <a:t> </a:t>
            </a:r>
            <a:r>
              <a:rPr lang="es-ES" smtClean="0"/>
              <a:t>Endüstrisi</a:t>
            </a:r>
            <a:r>
              <a:rPr lang="es-ES" spc="55" smtClean="0"/>
              <a:t> </a:t>
            </a:r>
            <a:r>
              <a:rPr lang="es-ES" spc="-20" smtClean="0"/>
              <a:t>A.Ş.</a:t>
            </a:r>
            <a:r>
              <a:rPr lang="es-ES" spc="55" smtClean="0"/>
              <a:t> </a:t>
            </a:r>
            <a:r>
              <a:rPr lang="es-ES" smtClean="0"/>
              <a:t>Prohibida</a:t>
            </a:r>
            <a:r>
              <a:rPr lang="es-ES" spc="55" smtClean="0"/>
              <a:t> </a:t>
            </a:r>
            <a:r>
              <a:rPr lang="es-ES" smtClean="0"/>
              <a:t>su</a:t>
            </a:r>
            <a:r>
              <a:rPr lang="es-ES" spc="55" smtClean="0"/>
              <a:t> </a:t>
            </a:r>
            <a:r>
              <a:rPr lang="es-ES" smtClean="0"/>
              <a:t>reproducción</a:t>
            </a:r>
            <a:r>
              <a:rPr lang="es-ES" spc="55" smtClean="0"/>
              <a:t> </a:t>
            </a:r>
            <a:r>
              <a:rPr lang="es-ES" smtClean="0"/>
              <a:t>y</a:t>
            </a:r>
            <a:r>
              <a:rPr lang="es-ES" spc="55" smtClean="0"/>
              <a:t> </a:t>
            </a:r>
            <a:r>
              <a:rPr lang="es-ES" smtClean="0"/>
              <a:t>cesión</a:t>
            </a:r>
            <a:r>
              <a:rPr lang="es-ES" spc="55" smtClean="0"/>
              <a:t> </a:t>
            </a:r>
            <a:r>
              <a:rPr lang="es-ES" smtClean="0"/>
              <a:t>a</a:t>
            </a:r>
            <a:r>
              <a:rPr lang="es-ES" spc="55" smtClean="0"/>
              <a:t> </a:t>
            </a:r>
            <a:r>
              <a:rPr lang="es-ES" smtClean="0"/>
              <a:t>terceros</a:t>
            </a:r>
            <a:r>
              <a:rPr lang="es-ES" spc="55" smtClean="0"/>
              <a:t> </a:t>
            </a:r>
            <a:r>
              <a:rPr lang="es-ES" smtClean="0"/>
              <a:t>sin</a:t>
            </a:r>
            <a:r>
              <a:rPr lang="es-ES" spc="55" smtClean="0"/>
              <a:t> </a:t>
            </a:r>
            <a:r>
              <a:rPr lang="es-ES" smtClean="0"/>
              <a:t>autorización</a:t>
            </a:r>
            <a:r>
              <a:rPr lang="es-ES" spc="55" smtClean="0"/>
              <a:t> </a:t>
            </a:r>
            <a:r>
              <a:rPr lang="es-ES" smtClean="0"/>
              <a:t>previa.</a:t>
            </a:r>
            <a:r>
              <a:rPr lang="es-ES" spc="55" smtClean="0"/>
              <a:t> </a:t>
            </a:r>
            <a:r>
              <a:rPr lang="es-ES" spc="-10" smtClean="0"/>
              <a:t>Este</a:t>
            </a:r>
            <a:r>
              <a:rPr lang="es-ES" spc="55" smtClean="0"/>
              <a:t> </a:t>
            </a:r>
            <a:r>
              <a:rPr lang="es-ES" smtClean="0"/>
              <a:t>documento</a:t>
            </a:r>
            <a:r>
              <a:rPr lang="es-ES" spc="55" smtClean="0"/>
              <a:t> </a:t>
            </a:r>
            <a:r>
              <a:rPr lang="es-ES" smtClean="0"/>
              <a:t>esta</a:t>
            </a:r>
            <a:r>
              <a:rPr lang="es-ES" spc="55" smtClean="0"/>
              <a:t> </a:t>
            </a:r>
            <a:r>
              <a:rPr lang="es-ES" smtClean="0"/>
              <a:t>sujeto</a:t>
            </a:r>
            <a:r>
              <a:rPr lang="es-ES" spc="55" smtClean="0"/>
              <a:t> </a:t>
            </a:r>
            <a:r>
              <a:rPr lang="es-ES" smtClean="0"/>
              <a:t>a</a:t>
            </a:r>
            <a:r>
              <a:rPr lang="es-ES" spc="55" smtClean="0"/>
              <a:t> </a:t>
            </a:r>
            <a:r>
              <a:rPr lang="es-ES" spc="-10" smtClean="0"/>
              <a:t>cambios.</a:t>
            </a:r>
            <a:endParaRPr lang="es-ES" spc="-10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spcBef>
                <a:spcPts val="130"/>
              </a:spcBef>
            </a:pPr>
            <a:r>
              <a:rPr lang="es-ES" smtClean="0"/>
              <a:t>Todos</a:t>
            </a:r>
            <a:r>
              <a:rPr lang="es-ES" spc="55" smtClean="0"/>
              <a:t> </a:t>
            </a:r>
            <a:r>
              <a:rPr lang="es-ES" smtClean="0"/>
              <a:t>los</a:t>
            </a:r>
            <a:r>
              <a:rPr lang="es-ES" spc="50" smtClean="0"/>
              <a:t> </a:t>
            </a:r>
            <a:r>
              <a:rPr lang="es-ES" smtClean="0"/>
              <a:t>derechos</a:t>
            </a:r>
            <a:r>
              <a:rPr lang="es-ES" spc="55" smtClean="0"/>
              <a:t> </a:t>
            </a:r>
            <a:r>
              <a:rPr lang="es-ES" smtClean="0"/>
              <a:t>de</a:t>
            </a:r>
            <a:r>
              <a:rPr lang="es-ES" spc="55" smtClean="0"/>
              <a:t> </a:t>
            </a:r>
            <a:r>
              <a:rPr lang="es-ES" smtClean="0"/>
              <a:t>este</a:t>
            </a:r>
            <a:r>
              <a:rPr lang="es-ES" spc="55" smtClean="0"/>
              <a:t> </a:t>
            </a:r>
            <a:r>
              <a:rPr lang="es-ES" smtClean="0"/>
              <a:t>documento</a:t>
            </a:r>
            <a:r>
              <a:rPr lang="es-ES" spc="55" smtClean="0"/>
              <a:t> </a:t>
            </a:r>
            <a:r>
              <a:rPr lang="es-ES" smtClean="0"/>
              <a:t>están</a:t>
            </a:r>
            <a:r>
              <a:rPr lang="es-ES" spc="55" smtClean="0"/>
              <a:t> </a:t>
            </a:r>
            <a:r>
              <a:rPr lang="es-ES" smtClean="0"/>
              <a:t>reservados</a:t>
            </a:r>
            <a:r>
              <a:rPr lang="es-ES" spc="55" smtClean="0"/>
              <a:t> </a:t>
            </a:r>
            <a:r>
              <a:rPr lang="es-ES" smtClean="0"/>
              <a:t>a</a:t>
            </a:r>
            <a:r>
              <a:rPr lang="es-ES" spc="55" smtClean="0"/>
              <a:t> </a:t>
            </a:r>
            <a:r>
              <a:rPr lang="es-ES" spc="-35" smtClean="0"/>
              <a:t>AREVA</a:t>
            </a:r>
            <a:r>
              <a:rPr lang="es-ES" spc="55" smtClean="0"/>
              <a:t> </a:t>
            </a:r>
            <a:r>
              <a:rPr lang="es-ES" smtClean="0"/>
              <a:t>T&amp;D</a:t>
            </a:r>
            <a:r>
              <a:rPr lang="es-ES" spc="55" smtClean="0"/>
              <a:t> </a:t>
            </a:r>
            <a:r>
              <a:rPr lang="es-ES" smtClean="0"/>
              <a:t>Enerji</a:t>
            </a:r>
            <a:r>
              <a:rPr lang="es-ES" spc="55" smtClean="0"/>
              <a:t> </a:t>
            </a:r>
            <a:r>
              <a:rPr lang="es-ES" smtClean="0"/>
              <a:t>Endüstrisi</a:t>
            </a:r>
            <a:r>
              <a:rPr lang="es-ES" spc="55" smtClean="0"/>
              <a:t> </a:t>
            </a:r>
            <a:r>
              <a:rPr lang="es-ES" spc="-20" smtClean="0"/>
              <a:t>A.Ş.</a:t>
            </a:r>
            <a:r>
              <a:rPr lang="es-ES" spc="55" smtClean="0"/>
              <a:t> </a:t>
            </a:r>
            <a:r>
              <a:rPr lang="es-ES" smtClean="0"/>
              <a:t>Prohibida</a:t>
            </a:r>
            <a:r>
              <a:rPr lang="es-ES" spc="55" smtClean="0"/>
              <a:t> </a:t>
            </a:r>
            <a:r>
              <a:rPr lang="es-ES" smtClean="0"/>
              <a:t>su</a:t>
            </a:r>
            <a:r>
              <a:rPr lang="es-ES" spc="55" smtClean="0"/>
              <a:t> </a:t>
            </a:r>
            <a:r>
              <a:rPr lang="es-ES" smtClean="0"/>
              <a:t>reproducción</a:t>
            </a:r>
            <a:r>
              <a:rPr lang="es-ES" spc="55" smtClean="0"/>
              <a:t> </a:t>
            </a:r>
            <a:r>
              <a:rPr lang="es-ES" smtClean="0"/>
              <a:t>y</a:t>
            </a:r>
            <a:r>
              <a:rPr lang="es-ES" spc="55" smtClean="0"/>
              <a:t> </a:t>
            </a:r>
            <a:r>
              <a:rPr lang="es-ES" smtClean="0"/>
              <a:t>cesión</a:t>
            </a:r>
            <a:r>
              <a:rPr lang="es-ES" spc="55" smtClean="0"/>
              <a:t> </a:t>
            </a:r>
            <a:r>
              <a:rPr lang="es-ES" smtClean="0"/>
              <a:t>a</a:t>
            </a:r>
            <a:r>
              <a:rPr lang="es-ES" spc="55" smtClean="0"/>
              <a:t> </a:t>
            </a:r>
            <a:r>
              <a:rPr lang="es-ES" smtClean="0"/>
              <a:t>terceros</a:t>
            </a:r>
            <a:r>
              <a:rPr lang="es-ES" spc="55" smtClean="0"/>
              <a:t> </a:t>
            </a:r>
            <a:r>
              <a:rPr lang="es-ES" smtClean="0"/>
              <a:t>sin</a:t>
            </a:r>
            <a:r>
              <a:rPr lang="es-ES" spc="55" smtClean="0"/>
              <a:t> </a:t>
            </a:r>
            <a:r>
              <a:rPr lang="es-ES" smtClean="0"/>
              <a:t>autorización</a:t>
            </a:r>
            <a:r>
              <a:rPr lang="es-ES" spc="55" smtClean="0"/>
              <a:t> </a:t>
            </a:r>
            <a:r>
              <a:rPr lang="es-ES" smtClean="0"/>
              <a:t>previa.</a:t>
            </a:r>
            <a:r>
              <a:rPr lang="es-ES" spc="55" smtClean="0"/>
              <a:t> </a:t>
            </a:r>
            <a:r>
              <a:rPr lang="es-ES" spc="-10" smtClean="0"/>
              <a:t>Este</a:t>
            </a:r>
            <a:r>
              <a:rPr lang="es-ES" spc="55" smtClean="0"/>
              <a:t> </a:t>
            </a:r>
            <a:r>
              <a:rPr lang="es-ES" smtClean="0"/>
              <a:t>documento</a:t>
            </a:r>
            <a:r>
              <a:rPr lang="es-ES" spc="55" smtClean="0"/>
              <a:t> </a:t>
            </a:r>
            <a:r>
              <a:rPr lang="es-ES" smtClean="0"/>
              <a:t>esta</a:t>
            </a:r>
            <a:r>
              <a:rPr lang="es-ES" spc="55" smtClean="0"/>
              <a:t> </a:t>
            </a:r>
            <a:r>
              <a:rPr lang="es-ES" smtClean="0"/>
              <a:t>sujeto</a:t>
            </a:r>
            <a:r>
              <a:rPr lang="es-ES" spc="55" smtClean="0"/>
              <a:t> </a:t>
            </a:r>
            <a:r>
              <a:rPr lang="es-ES" smtClean="0"/>
              <a:t>a</a:t>
            </a:r>
            <a:r>
              <a:rPr lang="es-ES" spc="55" smtClean="0"/>
              <a:t> </a:t>
            </a:r>
            <a:r>
              <a:rPr lang="es-ES" spc="-10" smtClean="0"/>
              <a:t>cambios.</a:t>
            </a:r>
            <a:endParaRPr lang="es-ES" spc="-10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spcBef>
                <a:spcPts val="130"/>
              </a:spcBef>
            </a:pPr>
            <a:r>
              <a:rPr lang="es-ES" smtClean="0"/>
              <a:t>Todos</a:t>
            </a:r>
            <a:r>
              <a:rPr lang="es-ES" spc="55" smtClean="0"/>
              <a:t> </a:t>
            </a:r>
            <a:r>
              <a:rPr lang="es-ES" smtClean="0"/>
              <a:t>los</a:t>
            </a:r>
            <a:r>
              <a:rPr lang="es-ES" spc="50" smtClean="0"/>
              <a:t> </a:t>
            </a:r>
            <a:r>
              <a:rPr lang="es-ES" smtClean="0"/>
              <a:t>derechos</a:t>
            </a:r>
            <a:r>
              <a:rPr lang="es-ES" spc="55" smtClean="0"/>
              <a:t> </a:t>
            </a:r>
            <a:r>
              <a:rPr lang="es-ES" smtClean="0"/>
              <a:t>de</a:t>
            </a:r>
            <a:r>
              <a:rPr lang="es-ES" spc="55" smtClean="0"/>
              <a:t> </a:t>
            </a:r>
            <a:r>
              <a:rPr lang="es-ES" smtClean="0"/>
              <a:t>este</a:t>
            </a:r>
            <a:r>
              <a:rPr lang="es-ES" spc="55" smtClean="0"/>
              <a:t> </a:t>
            </a:r>
            <a:r>
              <a:rPr lang="es-ES" smtClean="0"/>
              <a:t>documento</a:t>
            </a:r>
            <a:r>
              <a:rPr lang="es-ES" spc="55" smtClean="0"/>
              <a:t> </a:t>
            </a:r>
            <a:r>
              <a:rPr lang="es-ES" smtClean="0"/>
              <a:t>están</a:t>
            </a:r>
            <a:r>
              <a:rPr lang="es-ES" spc="55" smtClean="0"/>
              <a:t> </a:t>
            </a:r>
            <a:r>
              <a:rPr lang="es-ES" smtClean="0"/>
              <a:t>reservados</a:t>
            </a:r>
            <a:r>
              <a:rPr lang="es-ES" spc="55" smtClean="0"/>
              <a:t> </a:t>
            </a:r>
            <a:r>
              <a:rPr lang="es-ES" smtClean="0"/>
              <a:t>a</a:t>
            </a:r>
            <a:r>
              <a:rPr lang="es-ES" spc="55" smtClean="0"/>
              <a:t> </a:t>
            </a:r>
            <a:r>
              <a:rPr lang="es-ES" spc="-35" smtClean="0"/>
              <a:t>AREVA</a:t>
            </a:r>
            <a:r>
              <a:rPr lang="es-ES" spc="55" smtClean="0"/>
              <a:t> </a:t>
            </a:r>
            <a:r>
              <a:rPr lang="es-ES" smtClean="0"/>
              <a:t>T&amp;D</a:t>
            </a:r>
            <a:r>
              <a:rPr lang="es-ES" spc="55" smtClean="0"/>
              <a:t> </a:t>
            </a:r>
            <a:r>
              <a:rPr lang="es-ES" smtClean="0"/>
              <a:t>Enerji</a:t>
            </a:r>
            <a:r>
              <a:rPr lang="es-ES" spc="55" smtClean="0"/>
              <a:t> </a:t>
            </a:r>
            <a:r>
              <a:rPr lang="es-ES" smtClean="0"/>
              <a:t>Endüstrisi</a:t>
            </a:r>
            <a:r>
              <a:rPr lang="es-ES" spc="55" smtClean="0"/>
              <a:t> </a:t>
            </a:r>
            <a:r>
              <a:rPr lang="es-ES" spc="-20" smtClean="0"/>
              <a:t>A.Ş.</a:t>
            </a:r>
            <a:r>
              <a:rPr lang="es-ES" spc="55" smtClean="0"/>
              <a:t> </a:t>
            </a:r>
            <a:r>
              <a:rPr lang="es-ES" smtClean="0"/>
              <a:t>Prohibida</a:t>
            </a:r>
            <a:r>
              <a:rPr lang="es-ES" spc="55" smtClean="0"/>
              <a:t> </a:t>
            </a:r>
            <a:r>
              <a:rPr lang="es-ES" smtClean="0"/>
              <a:t>su</a:t>
            </a:r>
            <a:r>
              <a:rPr lang="es-ES" spc="55" smtClean="0"/>
              <a:t> </a:t>
            </a:r>
            <a:r>
              <a:rPr lang="es-ES" smtClean="0"/>
              <a:t>reproducción</a:t>
            </a:r>
            <a:r>
              <a:rPr lang="es-ES" spc="55" smtClean="0"/>
              <a:t> </a:t>
            </a:r>
            <a:r>
              <a:rPr lang="es-ES" smtClean="0"/>
              <a:t>y</a:t>
            </a:r>
            <a:r>
              <a:rPr lang="es-ES" spc="55" smtClean="0"/>
              <a:t> </a:t>
            </a:r>
            <a:r>
              <a:rPr lang="es-ES" smtClean="0"/>
              <a:t>cesión</a:t>
            </a:r>
            <a:r>
              <a:rPr lang="es-ES" spc="55" smtClean="0"/>
              <a:t> </a:t>
            </a:r>
            <a:r>
              <a:rPr lang="es-ES" smtClean="0"/>
              <a:t>a</a:t>
            </a:r>
            <a:r>
              <a:rPr lang="es-ES" spc="55" smtClean="0"/>
              <a:t> </a:t>
            </a:r>
            <a:r>
              <a:rPr lang="es-ES" smtClean="0"/>
              <a:t>terceros</a:t>
            </a:r>
            <a:r>
              <a:rPr lang="es-ES" spc="55" smtClean="0"/>
              <a:t> </a:t>
            </a:r>
            <a:r>
              <a:rPr lang="es-ES" smtClean="0"/>
              <a:t>sin</a:t>
            </a:r>
            <a:r>
              <a:rPr lang="es-ES" spc="55" smtClean="0"/>
              <a:t> </a:t>
            </a:r>
            <a:r>
              <a:rPr lang="es-ES" smtClean="0"/>
              <a:t>autorización</a:t>
            </a:r>
            <a:r>
              <a:rPr lang="es-ES" spc="55" smtClean="0"/>
              <a:t> </a:t>
            </a:r>
            <a:r>
              <a:rPr lang="es-ES" smtClean="0"/>
              <a:t>previa.</a:t>
            </a:r>
            <a:r>
              <a:rPr lang="es-ES" spc="55" smtClean="0"/>
              <a:t> </a:t>
            </a:r>
            <a:r>
              <a:rPr lang="es-ES" spc="-10" smtClean="0"/>
              <a:t>Este</a:t>
            </a:r>
            <a:r>
              <a:rPr lang="es-ES" spc="55" smtClean="0"/>
              <a:t> </a:t>
            </a:r>
            <a:r>
              <a:rPr lang="es-ES" smtClean="0"/>
              <a:t>documento</a:t>
            </a:r>
            <a:r>
              <a:rPr lang="es-ES" spc="55" smtClean="0"/>
              <a:t> </a:t>
            </a:r>
            <a:r>
              <a:rPr lang="es-ES" smtClean="0"/>
              <a:t>esta</a:t>
            </a:r>
            <a:r>
              <a:rPr lang="es-ES" spc="55" smtClean="0"/>
              <a:t> </a:t>
            </a:r>
            <a:r>
              <a:rPr lang="es-ES" smtClean="0"/>
              <a:t>sujeto</a:t>
            </a:r>
            <a:r>
              <a:rPr lang="es-ES" spc="55" smtClean="0"/>
              <a:t> </a:t>
            </a:r>
            <a:r>
              <a:rPr lang="es-ES" smtClean="0"/>
              <a:t>a</a:t>
            </a:r>
            <a:r>
              <a:rPr lang="es-ES" spc="55" smtClean="0"/>
              <a:t> </a:t>
            </a:r>
            <a:r>
              <a:rPr lang="es-ES" spc="-10" smtClean="0"/>
              <a:t>cambios.</a:t>
            </a:r>
            <a:endParaRPr lang="es-ES" spc="-1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521325" y="531110"/>
            <a:ext cx="2398172" cy="5715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50516" y="427736"/>
            <a:ext cx="171092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50516" y="2459482"/>
            <a:ext cx="171092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04225" y="9889352"/>
            <a:ext cx="13621928" cy="69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spcBef>
                <a:spcPts val="130"/>
              </a:spcBef>
            </a:pPr>
            <a:r>
              <a:rPr lang="es-ES" smtClean="0"/>
              <a:t>Todos</a:t>
            </a:r>
            <a:r>
              <a:rPr lang="es-ES" spc="55" smtClean="0"/>
              <a:t> </a:t>
            </a:r>
            <a:r>
              <a:rPr lang="es-ES" smtClean="0"/>
              <a:t>los</a:t>
            </a:r>
            <a:r>
              <a:rPr lang="es-ES" spc="50" smtClean="0"/>
              <a:t> </a:t>
            </a:r>
            <a:r>
              <a:rPr lang="es-ES" smtClean="0"/>
              <a:t>derechos</a:t>
            </a:r>
            <a:r>
              <a:rPr lang="es-ES" spc="55" smtClean="0"/>
              <a:t> </a:t>
            </a:r>
            <a:r>
              <a:rPr lang="es-ES" smtClean="0"/>
              <a:t>de</a:t>
            </a:r>
            <a:r>
              <a:rPr lang="es-ES" spc="55" smtClean="0"/>
              <a:t> </a:t>
            </a:r>
            <a:r>
              <a:rPr lang="es-ES" smtClean="0"/>
              <a:t>este</a:t>
            </a:r>
            <a:r>
              <a:rPr lang="es-ES" spc="55" smtClean="0"/>
              <a:t> </a:t>
            </a:r>
            <a:r>
              <a:rPr lang="es-ES" smtClean="0"/>
              <a:t>documento</a:t>
            </a:r>
            <a:r>
              <a:rPr lang="es-ES" spc="55" smtClean="0"/>
              <a:t> </a:t>
            </a:r>
            <a:r>
              <a:rPr lang="es-ES" smtClean="0"/>
              <a:t>están</a:t>
            </a:r>
            <a:r>
              <a:rPr lang="es-ES" spc="55" smtClean="0"/>
              <a:t> </a:t>
            </a:r>
            <a:r>
              <a:rPr lang="es-ES" smtClean="0"/>
              <a:t>reservados</a:t>
            </a:r>
            <a:r>
              <a:rPr lang="es-ES" spc="55" smtClean="0"/>
              <a:t> </a:t>
            </a:r>
            <a:r>
              <a:rPr lang="es-ES" smtClean="0"/>
              <a:t>a</a:t>
            </a:r>
            <a:r>
              <a:rPr lang="es-ES" spc="55" smtClean="0"/>
              <a:t> </a:t>
            </a:r>
            <a:r>
              <a:rPr lang="es-ES" spc="-35" smtClean="0"/>
              <a:t>AREVA</a:t>
            </a:r>
            <a:r>
              <a:rPr lang="es-ES" spc="55" smtClean="0"/>
              <a:t> </a:t>
            </a:r>
            <a:r>
              <a:rPr lang="es-ES" smtClean="0"/>
              <a:t>T&amp;D</a:t>
            </a:r>
            <a:r>
              <a:rPr lang="es-ES" spc="55" smtClean="0"/>
              <a:t> </a:t>
            </a:r>
            <a:r>
              <a:rPr lang="es-ES" smtClean="0"/>
              <a:t>Enerji</a:t>
            </a:r>
            <a:r>
              <a:rPr lang="es-ES" spc="55" smtClean="0"/>
              <a:t> </a:t>
            </a:r>
            <a:r>
              <a:rPr lang="es-ES" smtClean="0"/>
              <a:t>Endüstrisi</a:t>
            </a:r>
            <a:r>
              <a:rPr lang="es-ES" spc="55" smtClean="0"/>
              <a:t> </a:t>
            </a:r>
            <a:r>
              <a:rPr lang="es-ES" spc="-20" smtClean="0"/>
              <a:t>A.Ş.</a:t>
            </a:r>
            <a:r>
              <a:rPr lang="es-ES" spc="55" smtClean="0"/>
              <a:t> </a:t>
            </a:r>
            <a:r>
              <a:rPr lang="es-ES" smtClean="0"/>
              <a:t>Prohibida</a:t>
            </a:r>
            <a:r>
              <a:rPr lang="es-ES" spc="55" smtClean="0"/>
              <a:t> </a:t>
            </a:r>
            <a:r>
              <a:rPr lang="es-ES" smtClean="0"/>
              <a:t>su</a:t>
            </a:r>
            <a:r>
              <a:rPr lang="es-ES" spc="55" smtClean="0"/>
              <a:t> </a:t>
            </a:r>
            <a:r>
              <a:rPr lang="es-ES" smtClean="0"/>
              <a:t>reproducción</a:t>
            </a:r>
            <a:r>
              <a:rPr lang="es-ES" spc="55" smtClean="0"/>
              <a:t> </a:t>
            </a:r>
            <a:r>
              <a:rPr lang="es-ES" smtClean="0"/>
              <a:t>y</a:t>
            </a:r>
            <a:r>
              <a:rPr lang="es-ES" spc="55" smtClean="0"/>
              <a:t> </a:t>
            </a:r>
            <a:r>
              <a:rPr lang="es-ES" smtClean="0"/>
              <a:t>cesión</a:t>
            </a:r>
            <a:r>
              <a:rPr lang="es-ES" spc="55" smtClean="0"/>
              <a:t> </a:t>
            </a:r>
            <a:r>
              <a:rPr lang="es-ES" smtClean="0"/>
              <a:t>a</a:t>
            </a:r>
            <a:r>
              <a:rPr lang="es-ES" spc="55" smtClean="0"/>
              <a:t> </a:t>
            </a:r>
            <a:r>
              <a:rPr lang="es-ES" smtClean="0"/>
              <a:t>terceros</a:t>
            </a:r>
            <a:r>
              <a:rPr lang="es-ES" spc="55" smtClean="0"/>
              <a:t> </a:t>
            </a:r>
            <a:r>
              <a:rPr lang="es-ES" smtClean="0"/>
              <a:t>sin</a:t>
            </a:r>
            <a:r>
              <a:rPr lang="es-ES" spc="55" smtClean="0"/>
              <a:t> </a:t>
            </a:r>
            <a:r>
              <a:rPr lang="es-ES" smtClean="0"/>
              <a:t>autorización</a:t>
            </a:r>
            <a:r>
              <a:rPr lang="es-ES" spc="55" smtClean="0"/>
              <a:t> </a:t>
            </a:r>
            <a:r>
              <a:rPr lang="es-ES" smtClean="0"/>
              <a:t>previa.</a:t>
            </a:r>
            <a:r>
              <a:rPr lang="es-ES" spc="55" smtClean="0"/>
              <a:t> </a:t>
            </a:r>
            <a:r>
              <a:rPr lang="es-ES" spc="-10" smtClean="0"/>
              <a:t>Este</a:t>
            </a:r>
            <a:r>
              <a:rPr lang="es-ES" spc="55" smtClean="0"/>
              <a:t> </a:t>
            </a:r>
            <a:r>
              <a:rPr lang="es-ES" smtClean="0"/>
              <a:t>documento</a:t>
            </a:r>
            <a:r>
              <a:rPr lang="es-ES" spc="55" smtClean="0"/>
              <a:t> </a:t>
            </a:r>
            <a:r>
              <a:rPr lang="es-ES" smtClean="0"/>
              <a:t>esta</a:t>
            </a:r>
            <a:r>
              <a:rPr lang="es-ES" spc="55" smtClean="0"/>
              <a:t> </a:t>
            </a:r>
            <a:r>
              <a:rPr lang="es-ES" smtClean="0"/>
              <a:t>sujeto</a:t>
            </a:r>
            <a:r>
              <a:rPr lang="es-ES" spc="55" smtClean="0"/>
              <a:t> </a:t>
            </a:r>
            <a:r>
              <a:rPr lang="es-ES" smtClean="0"/>
              <a:t>a</a:t>
            </a:r>
            <a:r>
              <a:rPr lang="es-ES" spc="55" smtClean="0"/>
              <a:t> </a:t>
            </a:r>
            <a:r>
              <a:rPr lang="es-ES" spc="-10" smtClean="0"/>
              <a:t>cambios.</a:t>
            </a:r>
            <a:endParaRPr lang="es-ES"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50517" y="9944862"/>
            <a:ext cx="43723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687427" y="9944862"/>
            <a:ext cx="43723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8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4018756" y="2984500"/>
            <a:ext cx="10138410" cy="4075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8800" b="1" spc="85" dirty="0" smtClean="0">
                <a:solidFill>
                  <a:srgbClr val="0070C0"/>
                </a:solidFill>
                <a:latin typeface="Arial"/>
                <a:cs typeface="Arial"/>
              </a:rPr>
              <a:t>Ensayos de </a:t>
            </a:r>
            <a:r>
              <a:rPr sz="8800" b="1" spc="85" dirty="0" err="1" smtClean="0">
                <a:solidFill>
                  <a:srgbClr val="0070C0"/>
                </a:solidFill>
                <a:latin typeface="Arial"/>
                <a:cs typeface="Arial"/>
              </a:rPr>
              <a:t>Transformador</a:t>
            </a:r>
            <a:r>
              <a:rPr lang="es-ES" sz="8800" b="1" spc="85" dirty="0" smtClean="0">
                <a:solidFill>
                  <a:srgbClr val="0070C0"/>
                </a:solidFill>
                <a:latin typeface="Arial"/>
                <a:cs typeface="Arial"/>
              </a:rPr>
              <a:t>es de Potencia</a:t>
            </a:r>
            <a:endParaRPr sz="88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7306" y="434752"/>
            <a:ext cx="17906999" cy="809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>
              <a:lnSpc>
                <a:spcPts val="2400"/>
              </a:lnSpc>
            </a:pPr>
            <a:r>
              <a:rPr lang="es-ES" sz="2400" b="1" u="sng" spc="-10" dirty="0" smtClean="0">
                <a:solidFill>
                  <a:srgbClr val="00007F"/>
                </a:solidFill>
                <a:uFill>
                  <a:solidFill>
                    <a:srgbClr val="00007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PREFACIO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400"/>
              </a:lnSpc>
              <a:spcBef>
                <a:spcPts val="3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165" marR="406400">
              <a:lnSpc>
                <a:spcPts val="240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procedimientos</a:t>
            </a:r>
            <a:r>
              <a:rPr lang="es-ES" sz="24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prueba</a:t>
            </a:r>
            <a:r>
              <a:rPr lang="es-ES" sz="24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equipo</a:t>
            </a:r>
            <a:r>
              <a:rPr lang="es-ES" sz="24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utilizado</a:t>
            </a:r>
            <a:r>
              <a:rPr lang="es-ES" sz="24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probar</a:t>
            </a:r>
            <a:r>
              <a:rPr lang="es-ES" sz="24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medir</a:t>
            </a:r>
            <a:r>
              <a:rPr lang="es-ES" sz="24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  <a:r>
              <a:rPr lang="es-ES" sz="24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</a:p>
          <a:p>
            <a:pPr>
              <a:lnSpc>
                <a:spcPts val="2400"/>
              </a:lnSpc>
              <a:spcBef>
                <a:spcPts val="2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165" marR="326390">
              <a:lnSpc>
                <a:spcPts val="2400"/>
              </a:lnSpc>
            </a:pP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lang="es-ES" sz="24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eléctricas</a:t>
            </a:r>
            <a:r>
              <a:rPr lang="es-ES" sz="24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rigidez</a:t>
            </a:r>
            <a:r>
              <a:rPr lang="es-ES" sz="24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dieléctrica</a:t>
            </a:r>
            <a:r>
              <a:rPr lang="es-ES" sz="24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  <a:r>
              <a:rPr lang="es-ES" sz="24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comprueban</a:t>
            </a:r>
            <a:r>
              <a:rPr lang="es-ES" sz="24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mediante</a:t>
            </a:r>
            <a:r>
              <a:rPr lang="es-ES" sz="2400" spc="4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medidas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ensayos</a:t>
            </a:r>
            <a:r>
              <a:rPr lang="es-ES" sz="24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definidos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por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normas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(por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ejemplo,</a:t>
            </a:r>
            <a:r>
              <a:rPr lang="es-ES" sz="24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65" dirty="0" smtClean="0">
                <a:latin typeface="Arial" panose="020B0604020202020204" pitchFamily="34" charset="0"/>
                <a:cs typeface="Arial" panose="020B0604020202020204" pitchFamily="34" charset="0"/>
              </a:rPr>
              <a:t>TS,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40" dirty="0" smtClean="0">
                <a:latin typeface="Arial" panose="020B0604020202020204" pitchFamily="34" charset="0"/>
                <a:cs typeface="Arial" panose="020B0604020202020204" pitchFamily="34" charset="0"/>
              </a:rPr>
              <a:t>IEC,</a:t>
            </a:r>
            <a:r>
              <a:rPr lang="es-ES" sz="24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DIN/VDE,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ANSI,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NEMA,</a:t>
            </a:r>
            <a:r>
              <a:rPr lang="es-ES" sz="24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BS…..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etc.)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ES" sz="2400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requisitos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especificaciones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clientes.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400"/>
              </a:lnSpc>
              <a:spcBef>
                <a:spcPts val="35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165">
              <a:lnSpc>
                <a:spcPts val="2400"/>
              </a:lnSpc>
            </a:pPr>
            <a:r>
              <a:rPr lang="es-ES" sz="2400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resumen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procesos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pruebas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mediciones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proporciona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continuación: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400"/>
              </a:lnSpc>
              <a:spcBef>
                <a:spcPts val="30"/>
              </a:spcBef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165">
              <a:lnSpc>
                <a:spcPts val="2160"/>
              </a:lnSpc>
              <a:spcBef>
                <a:spcPts val="5"/>
              </a:spcBef>
            </a:pPr>
            <a:r>
              <a:rPr lang="es-ES" sz="2400" b="1" u="sng" spc="-60" dirty="0" smtClean="0">
                <a:solidFill>
                  <a:srgbClr val="00007F"/>
                </a:solidFill>
                <a:uFill>
                  <a:solidFill>
                    <a:srgbClr val="00007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PRUEBAS</a:t>
            </a:r>
            <a:r>
              <a:rPr lang="es-ES" sz="2400" b="1" u="sng" spc="20" dirty="0" smtClean="0">
                <a:solidFill>
                  <a:srgbClr val="00007F"/>
                </a:solidFill>
                <a:uFill>
                  <a:solidFill>
                    <a:srgbClr val="00007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u="sng" spc="-50" dirty="0" smtClean="0">
                <a:solidFill>
                  <a:srgbClr val="00007F"/>
                </a:solidFill>
                <a:uFill>
                  <a:solidFill>
                    <a:srgbClr val="00007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u="sng" spc="20" dirty="0" smtClean="0">
                <a:solidFill>
                  <a:srgbClr val="00007F"/>
                </a:solidFill>
                <a:uFill>
                  <a:solidFill>
                    <a:srgbClr val="00007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u="sng" spc="-10" dirty="0" smtClean="0">
                <a:solidFill>
                  <a:srgbClr val="00007F"/>
                </a:solidFill>
                <a:uFill>
                  <a:solidFill>
                    <a:srgbClr val="00007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RUTINA: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200"/>
              </a:lnSpc>
              <a:spcBef>
                <a:spcPts val="35"/>
              </a:spcBef>
            </a:pP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8605" indent="-92075">
              <a:lnSpc>
                <a:spcPts val="3600"/>
              </a:lnSpc>
              <a:buClr>
                <a:srgbClr val="000000"/>
              </a:buClr>
              <a:buAutoNum type="arabicPeriod"/>
              <a:tabLst>
                <a:tab pos="269240" algn="l"/>
                <a:tab pos="4766310" algn="l"/>
              </a:tabLst>
            </a:pP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Medición</a:t>
            </a:r>
            <a:r>
              <a:rPr lang="es-ES" sz="2400" b="1" spc="10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10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b="1" spc="11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400" b="1" spc="10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transformación</a:t>
            </a:r>
            <a:r>
              <a:rPr lang="es-ES" sz="2400" b="1" spc="11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b="1" spc="10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comprobación</a:t>
            </a:r>
            <a:r>
              <a:rPr lang="es-ES" sz="2400" b="1" spc="10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grupo </a:t>
            </a:r>
            <a:r>
              <a:rPr lang="es-ES" sz="2400" b="1" spc="-1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vectorial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1940" indent="-105410">
              <a:lnSpc>
                <a:spcPts val="3600"/>
              </a:lnSpc>
              <a:buAutoNum type="arabicPeriod"/>
              <a:tabLst>
                <a:tab pos="282575" algn="l"/>
                <a:tab pos="4766310" algn="l"/>
              </a:tabLst>
            </a:pP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Medición</a:t>
            </a:r>
            <a:r>
              <a:rPr lang="es-ES" sz="2400" b="1" spc="7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7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b="1" spc="7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resistencia</a:t>
            </a:r>
            <a:r>
              <a:rPr lang="es-ES" sz="2400" b="1" spc="7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7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b="1" spc="7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devanados.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5910" indent="-119380">
              <a:lnSpc>
                <a:spcPts val="3600"/>
              </a:lnSpc>
              <a:buAutoNum type="arabicPeriod"/>
              <a:tabLst>
                <a:tab pos="296545" algn="l"/>
                <a:tab pos="4766945" algn="l"/>
              </a:tabLst>
            </a:pP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Medición</a:t>
            </a:r>
            <a:r>
              <a:rPr lang="es-ES" sz="2400" b="1" spc="11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114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lang="es-ES" sz="2400" b="1" spc="114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114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impedancia</a:t>
            </a:r>
            <a:r>
              <a:rPr lang="es-ES" sz="2400" b="1" spc="114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b="1" spc="114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pérdidas</a:t>
            </a:r>
            <a:r>
              <a:rPr lang="es-ES" sz="2400" b="1" spc="114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b="1" spc="114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carga.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2895" indent="-126364">
              <a:lnSpc>
                <a:spcPts val="3600"/>
              </a:lnSpc>
              <a:buAutoNum type="arabicPeriod"/>
              <a:tabLst>
                <a:tab pos="303530" algn="l"/>
                <a:tab pos="4676140" algn="l"/>
              </a:tabLst>
            </a:pP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Medición</a:t>
            </a:r>
            <a:r>
              <a:rPr lang="es-ES" sz="2400" b="1" spc="13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14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pérdida</a:t>
            </a:r>
            <a:r>
              <a:rPr lang="es-ES" sz="2400" b="1" spc="14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b="1" spc="14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b="1" spc="14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vacío</a:t>
            </a:r>
            <a:r>
              <a:rPr lang="es-ES" sz="2400" b="1" spc="-1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302895" indent="-126364">
              <a:lnSpc>
                <a:spcPts val="3600"/>
              </a:lnSpc>
              <a:buAutoNum type="arabicPeriod"/>
              <a:tabLst>
                <a:tab pos="303530" algn="l"/>
                <a:tab pos="4676140" algn="l"/>
              </a:tabLst>
            </a:pP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Pruebas</a:t>
            </a:r>
            <a:r>
              <a:rPr lang="es-ES" sz="2400" b="1" spc="6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dieléctricas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302895" indent="-126364">
              <a:lnSpc>
                <a:spcPts val="3600"/>
              </a:lnSpc>
              <a:buAutoNum type="arabicPeriod"/>
              <a:tabLst>
                <a:tab pos="303530" algn="l"/>
                <a:tab pos="4676140" algn="l"/>
              </a:tabLst>
            </a:pP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Prueba</a:t>
            </a:r>
            <a:r>
              <a:rPr lang="es-ES" sz="2400" b="1" spc="8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8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resistencia</a:t>
            </a:r>
            <a:r>
              <a:rPr lang="es-ES" sz="2400" b="1" spc="8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9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lang="es-ES" sz="2400" b="1" spc="8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8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ES" sz="2400" b="1" spc="9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separada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955" indent="-98425">
              <a:lnSpc>
                <a:spcPts val="3600"/>
              </a:lnSpc>
              <a:spcBef>
                <a:spcPts val="250"/>
              </a:spcBef>
              <a:buAutoNum type="arabicPeriod"/>
              <a:tabLst>
                <a:tab pos="275590" algn="l"/>
                <a:tab pos="4677410" algn="l"/>
              </a:tabLst>
            </a:pP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Prueba</a:t>
            </a:r>
            <a:r>
              <a:rPr lang="es-ES" sz="2400" b="1" spc="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resistencia</a:t>
            </a:r>
            <a:r>
              <a:rPr lang="es-ES" sz="2400" b="1" spc="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b="1" spc="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sobretensión</a:t>
            </a:r>
            <a:r>
              <a:rPr lang="es-ES" sz="2400" b="1" spc="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inducida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274955" indent="-98425">
              <a:lnSpc>
                <a:spcPts val="3600"/>
              </a:lnSpc>
              <a:spcBef>
                <a:spcPts val="250"/>
              </a:spcBef>
              <a:buAutoNum type="arabicPeriod"/>
              <a:tabLst>
                <a:tab pos="275590" algn="l"/>
                <a:tab pos="4677410" algn="l"/>
              </a:tabLst>
            </a:pP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r>
              <a:rPr lang="es-ES" sz="2400" b="1" spc="11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114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descargas</a:t>
            </a:r>
            <a:r>
              <a:rPr lang="es-ES" sz="2400" b="1" spc="114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parciales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0985" indent="-84455">
              <a:lnSpc>
                <a:spcPts val="3600"/>
              </a:lnSpc>
              <a:buAutoNum type="arabicPeriod"/>
              <a:tabLst>
                <a:tab pos="261620" algn="l"/>
                <a:tab pos="4676140" algn="l"/>
              </a:tabLst>
            </a:pP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Prueba</a:t>
            </a:r>
            <a:r>
              <a:rPr lang="es-ES" sz="2400" b="1" spc="7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b="1" spc="7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b="1" spc="7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cambiador</a:t>
            </a:r>
            <a:r>
              <a:rPr lang="es-ES" sz="2400" b="1" spc="7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7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tomas</a:t>
            </a:r>
            <a:r>
              <a:rPr lang="es-ES" sz="2400" b="1" spc="7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bajo</a:t>
            </a:r>
            <a:r>
              <a:rPr lang="es-ES" sz="2400" b="1" spc="7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lang="es-E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s-E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ángulo 1"/>
          <p:cNvSpPr/>
          <p:nvPr/>
        </p:nvSpPr>
        <p:spPr>
          <a:xfrm>
            <a:off x="11333956" y="3166269"/>
            <a:ext cx="9502775" cy="53630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160"/>
              </a:lnSpc>
              <a:buAutoNum type="arabicPeriod"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160"/>
              </a:lnSpc>
              <a:spcBef>
                <a:spcPts val="25"/>
              </a:spcBef>
              <a:buAutoNum type="arabicPeriod"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165">
              <a:lnSpc>
                <a:spcPts val="3500"/>
              </a:lnSpc>
              <a:spcBef>
                <a:spcPts val="5"/>
              </a:spcBef>
            </a:pPr>
            <a:r>
              <a:rPr lang="es-ES" sz="2400" b="1" u="sng" spc="-60" dirty="0" smtClean="0">
                <a:solidFill>
                  <a:srgbClr val="00007F"/>
                </a:solidFill>
                <a:uFill>
                  <a:solidFill>
                    <a:srgbClr val="00007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PRUEBAS</a:t>
            </a:r>
            <a:r>
              <a:rPr lang="es-ES" sz="2400" b="1" u="sng" spc="15" dirty="0" smtClean="0">
                <a:solidFill>
                  <a:srgbClr val="00007F"/>
                </a:solidFill>
                <a:uFill>
                  <a:solidFill>
                    <a:srgbClr val="00007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u="sng" spc="-50" dirty="0" smtClean="0">
                <a:solidFill>
                  <a:srgbClr val="00007F"/>
                </a:solidFill>
                <a:uFill>
                  <a:solidFill>
                    <a:srgbClr val="00007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u="sng" spc="20" dirty="0" smtClean="0">
                <a:solidFill>
                  <a:srgbClr val="00007F"/>
                </a:solidFill>
                <a:uFill>
                  <a:solidFill>
                    <a:srgbClr val="00007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u="sng" dirty="0" smtClean="0">
                <a:solidFill>
                  <a:srgbClr val="00007F"/>
                </a:solidFill>
                <a:uFill>
                  <a:solidFill>
                    <a:srgbClr val="00007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lang="es-ES" sz="2400" b="1" u="sng" spc="15" dirty="0" smtClean="0">
                <a:solidFill>
                  <a:srgbClr val="00007F"/>
                </a:solidFill>
                <a:uFill>
                  <a:solidFill>
                    <a:srgbClr val="00007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u="sng" spc="-40" dirty="0" smtClean="0">
                <a:solidFill>
                  <a:srgbClr val="00007F"/>
                </a:solidFill>
                <a:uFill>
                  <a:solidFill>
                    <a:srgbClr val="00007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b="1" u="sng" spc="20" dirty="0" smtClean="0">
                <a:solidFill>
                  <a:srgbClr val="00007F"/>
                </a:solidFill>
                <a:uFill>
                  <a:solidFill>
                    <a:srgbClr val="00007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u="sng" spc="-60" dirty="0" smtClean="0">
                <a:solidFill>
                  <a:srgbClr val="00007F"/>
                </a:solidFill>
                <a:uFill>
                  <a:solidFill>
                    <a:srgbClr val="00007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PRUEBAS</a:t>
            </a:r>
            <a:r>
              <a:rPr lang="es-ES" sz="2400" b="1" u="sng" spc="15" dirty="0" smtClean="0">
                <a:solidFill>
                  <a:srgbClr val="00007F"/>
                </a:solidFill>
                <a:uFill>
                  <a:solidFill>
                    <a:srgbClr val="00007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u="sng" spc="-10" dirty="0" smtClean="0">
                <a:solidFill>
                  <a:srgbClr val="00007F"/>
                </a:solidFill>
                <a:uFill>
                  <a:solidFill>
                    <a:srgbClr val="00007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ESPECIALES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500"/>
              </a:lnSpc>
              <a:spcBef>
                <a:spcPts val="50"/>
              </a:spcBef>
            </a:pP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4800" indent="-128270">
              <a:lnSpc>
                <a:spcPts val="3700"/>
              </a:lnSpc>
              <a:buAutoNum type="arabicPeriod" startAt="10"/>
              <a:tabLst>
                <a:tab pos="305435" algn="l"/>
                <a:tab pos="4676140" algn="l"/>
              </a:tabLst>
            </a:pP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Prueba</a:t>
            </a:r>
            <a:r>
              <a:rPr lang="es-ES" sz="2400" b="1" spc="7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7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aumento</a:t>
            </a:r>
            <a:r>
              <a:rPr lang="es-ES" sz="2400" b="1" spc="7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7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8300" indent="-191770">
              <a:lnSpc>
                <a:spcPts val="3700"/>
              </a:lnSpc>
              <a:buAutoNum type="arabicPeriod" startAt="10"/>
              <a:tabLst>
                <a:tab pos="368935" algn="l"/>
                <a:tab pos="4676140" algn="l"/>
              </a:tabLst>
            </a:pP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Medición</a:t>
            </a:r>
            <a:r>
              <a:rPr lang="es-ES" sz="2400" b="1" spc="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10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b="1" spc="10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impedancia</a:t>
            </a:r>
            <a:r>
              <a:rPr lang="es-ES" sz="2400" b="1" spc="10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10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secuencia</a:t>
            </a:r>
            <a:r>
              <a:rPr lang="es-ES" sz="2400" b="1" spc="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2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cero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9095" indent="-202565">
              <a:lnSpc>
                <a:spcPts val="3700"/>
              </a:lnSpc>
              <a:buAutoNum type="arabicPeriod" startAt="10"/>
              <a:tabLst>
                <a:tab pos="379730" algn="l"/>
                <a:tab pos="4676140" algn="l"/>
              </a:tabLst>
            </a:pP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r>
              <a:rPr lang="es-ES" sz="2400" b="1" spc="12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13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armónicos</a:t>
            </a:r>
            <a:r>
              <a:rPr lang="es-ES" sz="2400" b="1" spc="12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13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lang="es-ES" sz="2400" b="1" spc="12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b="1" spc="13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505" indent="-180975">
              <a:lnSpc>
                <a:spcPts val="3700"/>
              </a:lnSpc>
              <a:buAutoNum type="arabicPeriod" startAt="10"/>
              <a:tabLst>
                <a:tab pos="358140" algn="l"/>
                <a:tab pos="4676140" algn="l"/>
              </a:tabLst>
            </a:pP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r>
              <a:rPr lang="es-ES" sz="2400" b="1" spc="8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8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b="1" spc="8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resistencia</a:t>
            </a:r>
            <a:r>
              <a:rPr lang="es-ES" sz="2400" b="1" spc="8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8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aislamiento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s-ES" sz="2400" b="1" spc="-25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505" indent="-180975">
              <a:lnSpc>
                <a:spcPts val="3700"/>
              </a:lnSpc>
              <a:buAutoNum type="arabicPeriod" startAt="10"/>
              <a:tabLst>
                <a:tab pos="358140" algn="l"/>
                <a:tab pos="4676140" algn="l"/>
              </a:tabLst>
            </a:pP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r>
              <a:rPr lang="es-ES" sz="2400" b="1" spc="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10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capacitancia</a:t>
            </a:r>
            <a:r>
              <a:rPr lang="es-ES" sz="2400" b="1" spc="10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b="1" spc="10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</a:t>
            </a:r>
            <a:r>
              <a:rPr lang="es-ES" sz="2400" b="1" spc="10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5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7345" indent="-170815">
              <a:lnSpc>
                <a:spcPts val="3700"/>
              </a:lnSpc>
              <a:buAutoNum type="arabicPeriod" startAt="10"/>
              <a:tabLst>
                <a:tab pos="347980" algn="l"/>
                <a:tab pos="4676140" algn="l"/>
              </a:tabLst>
            </a:pP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Prueba</a:t>
            </a:r>
            <a:r>
              <a:rPr lang="es-ES" sz="2400" b="1" spc="9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9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impulso</a:t>
            </a:r>
            <a:r>
              <a:rPr lang="es-ES" sz="2400" b="1" spc="9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9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2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rayo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4960" indent="-138430">
              <a:lnSpc>
                <a:spcPts val="3700"/>
              </a:lnSpc>
              <a:buAutoNum type="arabicPeriod" startAt="10"/>
              <a:tabLst>
                <a:tab pos="315595" algn="l"/>
                <a:tab pos="4676775" algn="l"/>
              </a:tabLst>
            </a:pP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Prueba</a:t>
            </a:r>
            <a:r>
              <a:rPr lang="es-ES" sz="2400" b="1" spc="7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7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impulso</a:t>
            </a:r>
            <a:r>
              <a:rPr lang="es-ES" sz="2400" b="1" spc="7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7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conmutación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8300" indent="-191770">
              <a:lnSpc>
                <a:spcPts val="3700"/>
              </a:lnSpc>
              <a:buAutoNum type="arabicPeriod" startAt="10"/>
              <a:tabLst>
                <a:tab pos="368935" algn="l"/>
                <a:tab pos="4676140" algn="l"/>
              </a:tabLst>
            </a:pP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Medición</a:t>
            </a:r>
            <a:r>
              <a:rPr lang="es-ES" sz="2400" b="1" spc="12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b="1" spc="12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</a:t>
            </a:r>
            <a:r>
              <a:rPr lang="es-ES" sz="2400" b="1" spc="12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b="1" spc="12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sonido</a:t>
            </a:r>
            <a:r>
              <a:rPr lang="es-ES" sz="2400" b="1" spc="12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spc="-1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acústico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ángulo 71"/>
          <p:cNvSpPr/>
          <p:nvPr/>
        </p:nvSpPr>
        <p:spPr>
          <a:xfrm>
            <a:off x="-29784" y="12700"/>
            <a:ext cx="8239540" cy="10166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endParaRPr lang="es-ES" sz="1300" b="1" dirty="0" smtClean="0">
              <a:latin typeface="Times New Roman"/>
              <a:cs typeface="Times New Roman"/>
            </a:endParaRPr>
          </a:p>
          <a:p>
            <a:pPr marL="311785" indent="-135255" algn="just">
              <a:lnSpc>
                <a:spcPts val="2600"/>
              </a:lnSpc>
              <a:buAutoNum type="arabicPeriod"/>
              <a:tabLst>
                <a:tab pos="312420" algn="l"/>
              </a:tabLst>
            </a:pPr>
            <a:r>
              <a:rPr lang="es-ES" sz="2800" b="1" dirty="0" smtClean="0">
                <a:solidFill>
                  <a:srgbClr val="0000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r>
              <a:rPr lang="es-ES" sz="2800" b="1" spc="-10" dirty="0" smtClean="0">
                <a:solidFill>
                  <a:srgbClr val="0000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spc="-50" dirty="0" smtClean="0">
                <a:solidFill>
                  <a:srgbClr val="0000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b="1" spc="-10" dirty="0" smtClean="0">
                <a:solidFill>
                  <a:srgbClr val="0000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spc="-35" dirty="0" smtClean="0">
                <a:solidFill>
                  <a:srgbClr val="0000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b="1" spc="-5" dirty="0" smtClean="0">
                <a:solidFill>
                  <a:srgbClr val="0000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spc="-20" dirty="0" smtClean="0">
                <a:solidFill>
                  <a:srgbClr val="0000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800" b="1" spc="-10" dirty="0" smtClean="0">
                <a:solidFill>
                  <a:srgbClr val="0000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TRANSFORMAC</a:t>
            </a:r>
            <a:r>
              <a:rPr lang="es-ES" sz="2800" b="1" dirty="0" smtClean="0">
                <a:solidFill>
                  <a:srgbClr val="0000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IÓN</a:t>
            </a:r>
            <a:r>
              <a:rPr lang="es-ES" sz="2800" b="1" spc="-5" dirty="0" smtClean="0">
                <a:solidFill>
                  <a:srgbClr val="0000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dirty="0" smtClean="0">
                <a:solidFill>
                  <a:srgbClr val="0000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800" b="1" spc="-10" dirty="0" smtClean="0">
                <a:solidFill>
                  <a:srgbClr val="0000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dirty="0" smtClean="0">
                <a:solidFill>
                  <a:srgbClr val="0000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COMPROBACIÓN</a:t>
            </a:r>
            <a:r>
              <a:rPr lang="es-ES" sz="2800" b="1" spc="-10" dirty="0" smtClean="0">
                <a:solidFill>
                  <a:srgbClr val="0000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GRUPO VECTORIAL</a:t>
            </a:r>
            <a:endParaRPr lang="es-E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600"/>
              </a:lnSpc>
              <a:spcBef>
                <a:spcPts val="25"/>
              </a:spcBef>
              <a:buAutoNum type="arabicPeriod"/>
            </a:pP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165" algn="just">
              <a:lnSpc>
                <a:spcPts val="2600"/>
              </a:lnSpc>
            </a:pP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8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lang="es-ES" sz="28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(es</a:t>
            </a:r>
            <a:r>
              <a:rPr lang="es-ES" sz="28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decir,</a:t>
            </a:r>
            <a:r>
              <a:rPr lang="es-ES" sz="28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8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giro)</a:t>
            </a:r>
            <a:r>
              <a:rPr lang="es-ES" sz="28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8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lang="es-ES" sz="28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8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8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voltajes</a:t>
            </a:r>
            <a:r>
              <a:rPr lang="es-ES" sz="28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 vacío</a:t>
            </a:r>
            <a:r>
              <a:rPr lang="es-ES" sz="28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165" marR="410845" algn="just">
              <a:lnSpc>
                <a:spcPts val="2600"/>
              </a:lnSpc>
              <a:spcBef>
                <a:spcPts val="615"/>
              </a:spcBef>
            </a:pP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Propósito</a:t>
            </a:r>
            <a:r>
              <a:rPr lang="es-ES" sz="2800" u="sng" spc="105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u="sng" spc="11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u="sng" spc="11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medición:</a:t>
            </a:r>
            <a:r>
              <a:rPr lang="es-ES" sz="28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verificación</a:t>
            </a:r>
            <a:r>
              <a:rPr lang="es-ES" sz="28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relaciones</a:t>
            </a:r>
            <a:r>
              <a:rPr lang="es-ES" sz="28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lang="es-ES" sz="28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 vacío</a:t>
            </a:r>
            <a:r>
              <a:rPr lang="es-ES" sz="28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especificadas</a:t>
            </a:r>
            <a:r>
              <a:rPr lang="es-ES" sz="28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8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detección</a:t>
            </a:r>
            <a:r>
              <a:rPr lang="es-ES" sz="28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cualquier</a:t>
            </a:r>
            <a:r>
              <a:rPr lang="es-ES" sz="28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problema</a:t>
            </a:r>
            <a:r>
              <a:rPr lang="es-ES" sz="28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dentro</a:t>
            </a:r>
            <a:r>
              <a:rPr lang="es-ES" sz="28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8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bobinas</a:t>
            </a:r>
            <a:r>
              <a:rPr lang="es-ES" sz="28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8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conexiones</a:t>
            </a:r>
            <a:r>
              <a:rPr lang="es-ES" sz="28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derivación.</a:t>
            </a: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165" algn="just">
              <a:lnSpc>
                <a:spcPts val="2600"/>
              </a:lnSpc>
              <a:spcBef>
                <a:spcPts val="795"/>
              </a:spcBef>
            </a:pP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mediciones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8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realizan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lang="es-ES" sz="28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6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bushings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8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todas</a:t>
            </a:r>
            <a:r>
              <a:rPr lang="es-ES" sz="28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fases.</a:t>
            </a: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600"/>
              </a:lnSpc>
              <a:spcBef>
                <a:spcPts val="20"/>
              </a:spcBef>
            </a:pP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165" algn="just">
              <a:lnSpc>
                <a:spcPts val="2600"/>
              </a:lnSpc>
            </a:pP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s-ES" sz="2800" b="1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b="1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medición</a:t>
            </a: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165" marR="2962275" algn="just">
              <a:lnSpc>
                <a:spcPts val="2600"/>
              </a:lnSpc>
              <a:spcBef>
                <a:spcPts val="850"/>
              </a:spcBef>
            </a:pP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medición</a:t>
            </a:r>
            <a:r>
              <a:rPr lang="es-ES" sz="28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8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transformación se</a:t>
            </a:r>
            <a:r>
              <a:rPr lang="es-ES" sz="28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realiza</a:t>
            </a:r>
            <a:r>
              <a:rPr lang="es-ES" sz="28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mediante</a:t>
            </a:r>
            <a:r>
              <a:rPr lang="es-ES" sz="28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s-ES" sz="28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es-ES" sz="28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étodos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separados;</a:t>
            </a:r>
            <a:r>
              <a:rPr lang="es-ES" sz="28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7165" marR="2962275" algn="just">
              <a:lnSpc>
                <a:spcPts val="2600"/>
              </a:lnSpc>
              <a:spcBef>
                <a:spcPts val="850"/>
              </a:spcBef>
            </a:pP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s-ES" sz="2800" spc="1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medición</a:t>
            </a:r>
            <a:r>
              <a:rPr lang="es-ES" sz="2800" spc="1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2800" spc="1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método</a:t>
            </a:r>
            <a:r>
              <a:rPr lang="es-ES" sz="2800" spc="1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1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puente</a:t>
            </a: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5910" indent="-119380" algn="just">
              <a:lnSpc>
                <a:spcPts val="2600"/>
              </a:lnSpc>
              <a:spcBef>
                <a:spcPts val="145"/>
              </a:spcBef>
              <a:buAutoNum type="arabicPeriod" startAt="2"/>
              <a:tabLst>
                <a:tab pos="296545" algn="l"/>
              </a:tabLst>
            </a:pP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medición</a:t>
            </a:r>
            <a:r>
              <a:rPr lang="es-ES" sz="2800" spc="1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1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relaciones</a:t>
            </a:r>
            <a:r>
              <a:rPr lang="es-ES" sz="2800" spc="1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1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165" marR="340360" algn="just">
              <a:lnSpc>
                <a:spcPts val="2600"/>
              </a:lnSpc>
              <a:spcBef>
                <a:spcPts val="850"/>
              </a:spcBef>
              <a:buSzPct val="87500"/>
              <a:tabLst>
                <a:tab pos="265430" algn="l"/>
              </a:tabLst>
            </a:pP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medición</a:t>
            </a:r>
            <a:r>
              <a:rPr lang="es-ES" sz="28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8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espiras</a:t>
            </a:r>
            <a:r>
              <a:rPr lang="es-ES" sz="28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8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realiza</a:t>
            </a:r>
            <a:r>
              <a:rPr lang="es-ES" sz="28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mediante</a:t>
            </a:r>
            <a:r>
              <a:rPr lang="es-ES" sz="28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8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puente</a:t>
            </a:r>
            <a:r>
              <a:rPr lang="es-ES" sz="28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medición</a:t>
            </a:r>
            <a:r>
              <a:rPr lang="es-ES" sz="28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8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lang="es-ES" sz="28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800" spc="9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base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monofásica</a:t>
            </a:r>
            <a:r>
              <a:rPr lang="es-ES" sz="28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s-ES" sz="28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8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pares</a:t>
            </a:r>
            <a:r>
              <a:rPr lang="es-ES" sz="28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devanados.</a:t>
            </a:r>
            <a:r>
              <a:rPr lang="es-ES" sz="28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8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mediciones</a:t>
            </a:r>
            <a:r>
              <a:rPr lang="es-ES" sz="28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8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repiten</a:t>
            </a:r>
            <a:r>
              <a:rPr lang="es-ES" sz="28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8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todas</a:t>
            </a:r>
            <a:r>
              <a:rPr lang="es-ES" sz="28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800" spc="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fases</a:t>
            </a:r>
            <a:r>
              <a:rPr lang="es-ES" sz="28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8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8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lang="es-ES" sz="28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8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bushings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sz="2400" spc="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39540" y="4085507"/>
            <a:ext cx="10554648" cy="6273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ángulo 1"/>
          <p:cNvSpPr/>
          <p:nvPr/>
        </p:nvSpPr>
        <p:spPr>
          <a:xfrm>
            <a:off x="8064996" y="234132"/>
            <a:ext cx="9502775" cy="3851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7165" marR="340360" algn="just">
              <a:lnSpc>
                <a:spcPts val="3700"/>
              </a:lnSpc>
              <a:spcBef>
                <a:spcPts val="850"/>
              </a:spcBef>
              <a:buSzPct val="87500"/>
              <a:tabLst>
                <a:tab pos="265430" algn="l"/>
              </a:tabLst>
            </a:pPr>
            <a:r>
              <a:rPr lang="es-ES" sz="28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Durante</a:t>
            </a:r>
            <a:r>
              <a:rPr lang="es-ES" sz="2800" spc="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medición,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solo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transformación entre</a:t>
            </a:r>
            <a:r>
              <a:rPr lang="es-ES" sz="28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devanados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8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fluye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8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mismo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flujo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magnético.</a:t>
            </a:r>
            <a:r>
              <a:rPr lang="es-ES" sz="28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otras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palabras,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transformación  se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medir</a:t>
            </a:r>
            <a:r>
              <a:rPr lang="es-ES" sz="28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pares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devanados,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están</a:t>
            </a:r>
            <a:r>
              <a:rPr lang="es-ES" sz="28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paralelo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diagramas</a:t>
            </a:r>
            <a:r>
              <a:rPr lang="es-ES" sz="28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vectoriales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(figuras</a:t>
            </a:r>
            <a:r>
              <a:rPr lang="es-ES" sz="28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1-1,</a:t>
            </a:r>
            <a:r>
              <a:rPr lang="es-ES" sz="28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1-2,</a:t>
            </a:r>
            <a:r>
              <a:rPr lang="es-ES" sz="28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1-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3).</a:t>
            </a:r>
            <a:r>
              <a:rPr lang="es-ES" sz="28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lang="es-ES" sz="28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alimentación</a:t>
            </a:r>
            <a:r>
              <a:rPr lang="es-ES" sz="28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8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220</a:t>
            </a:r>
            <a:r>
              <a:rPr lang="es-ES" sz="28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-65" dirty="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s-ES" sz="28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8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8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  <a:r>
              <a:rPr lang="es-ES" sz="28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8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puente</a:t>
            </a:r>
            <a:r>
              <a:rPr lang="es-ES" sz="28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8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inferior</a:t>
            </a:r>
            <a:r>
              <a:rPr lang="es-ES" sz="28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8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±</a:t>
            </a:r>
            <a:r>
              <a:rPr lang="es-ES" sz="2800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0,1%.</a:t>
            </a: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ángulo 71"/>
          <p:cNvSpPr/>
          <p:nvPr/>
        </p:nvSpPr>
        <p:spPr>
          <a:xfrm>
            <a:off x="289654" y="346040"/>
            <a:ext cx="18450340" cy="7491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endParaRPr lang="es-ES" sz="1300" dirty="0" smtClean="0">
              <a:latin typeface="Times New Roman"/>
              <a:cs typeface="Times New Roman"/>
            </a:endParaRPr>
          </a:p>
          <a:p>
            <a:pPr>
              <a:lnSpc>
                <a:spcPts val="2160"/>
              </a:lnSpc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165" marR="476884" indent="6350" algn="just">
              <a:lnSpc>
                <a:spcPts val="2600"/>
              </a:lnSpc>
              <a:spcBef>
                <a:spcPts val="685"/>
              </a:spcBef>
            </a:pP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8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giro</a:t>
            </a:r>
            <a:r>
              <a:rPr lang="es-ES" sz="28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teórica</a:t>
            </a:r>
            <a:r>
              <a:rPr lang="es-ES" sz="28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8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lang="es-ES" sz="28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8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ajusta</a:t>
            </a:r>
            <a:r>
              <a:rPr lang="es-ES" sz="28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8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8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lang="es-ES" sz="28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derivado</a:t>
            </a:r>
            <a:r>
              <a:rPr lang="es-ES" sz="2800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8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puente.</a:t>
            </a:r>
            <a:r>
              <a:rPr lang="es-ES" sz="28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perilla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indicadora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‰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ajusta</a:t>
            </a:r>
            <a:r>
              <a:rPr lang="es-ES" sz="28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hasta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alcanza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8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equilibrio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indicador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cero.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lectura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escala</a:t>
            </a:r>
            <a:r>
              <a:rPr lang="es-E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indicador</a:t>
            </a:r>
            <a:r>
              <a:rPr lang="es-ES" sz="28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muestra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diferencia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(desviación)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giro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real</a:t>
            </a:r>
            <a:r>
              <a:rPr lang="es-ES" sz="28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giro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800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‰.</a:t>
            </a:r>
          </a:p>
          <a:p>
            <a:pPr marL="177165" marR="476884" indent="6350" algn="just">
              <a:lnSpc>
                <a:spcPts val="2600"/>
              </a:lnSpc>
              <a:spcBef>
                <a:spcPts val="685"/>
              </a:spcBef>
            </a:pP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160"/>
              </a:lnSpc>
              <a:spcBef>
                <a:spcPts val="45"/>
              </a:spcBef>
            </a:pP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226060" algn="ctr">
              <a:lnSpc>
                <a:spcPts val="2160"/>
              </a:lnSpc>
              <a:tabLst>
                <a:tab pos="3811270" algn="l"/>
              </a:tabLst>
            </a:pPr>
            <a:r>
              <a:rPr lang="es-ES" sz="2800" i="1" baseline="-41666" dirty="0" smtClean="0">
                <a:latin typeface="Arial" panose="020B0604020202020204" pitchFamily="34" charset="0"/>
                <a:cs typeface="Arial" panose="020B0604020202020204" pitchFamily="34" charset="0"/>
              </a:rPr>
              <a:t>Desviación</a:t>
            </a:r>
            <a:r>
              <a:rPr lang="es-ES" sz="2800" b="1" baseline="-43859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s-ES" sz="2800" b="1" spc="562" baseline="-43859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2800" i="1" u="sng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800" i="1" u="sng" spc="7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i="1" u="sng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i="1" u="sng" spc="65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transformación medida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2800" i="1" u="sng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800" i="1" u="sng" spc="6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i="1" u="sng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i="1" u="sng" spc="65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transformación </a:t>
            </a:r>
            <a:r>
              <a:rPr lang="es-ES" sz="2800" i="1" u="sng" spc="-1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teórica</a:t>
            </a:r>
            <a:r>
              <a:rPr lang="es-ES" sz="2800" b="1" u="sng" spc="-1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2800" b="1" spc="-1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-397" baseline="-36231" dirty="0" smtClean="0">
                <a:latin typeface="Arial" panose="020B0604020202020204" pitchFamily="34" charset="0"/>
                <a:cs typeface="Arial" panose="020B0604020202020204" pitchFamily="34" charset="0"/>
              </a:rPr>
              <a:t>⋅</a:t>
            </a:r>
            <a:r>
              <a:rPr lang="es-ES" sz="2800" spc="-307" baseline="-3623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i="1" baseline="-34722" dirty="0" smtClean="0">
                <a:latin typeface="Arial" panose="020B0604020202020204" pitchFamily="34" charset="0"/>
                <a:cs typeface="Arial" panose="020B0604020202020204" pitchFamily="34" charset="0"/>
              </a:rPr>
              <a:t>%100</a:t>
            </a:r>
            <a:endParaRPr lang="es-ES" sz="2800" baseline="-34722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9530" algn="ctr">
              <a:lnSpc>
                <a:spcPts val="2160"/>
              </a:lnSpc>
              <a:spcBef>
                <a:spcPts val="505"/>
              </a:spcBef>
            </a:pPr>
            <a:r>
              <a:rPr lang="es-E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800" i="1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i="1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 transformación </a:t>
            </a:r>
            <a:r>
              <a:rPr lang="es-ES" sz="2800" i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teórica</a:t>
            </a: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160"/>
              </a:lnSpc>
              <a:spcBef>
                <a:spcPts val="25"/>
              </a:spcBef>
            </a:pP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5765" marR="300355" algn="just">
              <a:lnSpc>
                <a:spcPct val="100000"/>
              </a:lnSpc>
            </a:pPr>
            <a:r>
              <a:rPr lang="es-ES" sz="28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8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mediciones</a:t>
            </a:r>
            <a:r>
              <a:rPr lang="es-ES" sz="28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8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lang="es-ES" sz="28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generalmente</a:t>
            </a:r>
            <a:r>
              <a:rPr lang="es-ES" sz="28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8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realizan</a:t>
            </a:r>
            <a:r>
              <a:rPr lang="es-ES" sz="28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mediante</a:t>
            </a:r>
            <a:r>
              <a:rPr lang="es-ES" sz="28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instrumentos</a:t>
            </a:r>
            <a:r>
              <a:rPr lang="es-ES" sz="28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digitales</a:t>
            </a:r>
            <a:r>
              <a:rPr lang="es-ES" sz="28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producidos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8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lang="es-ES" sz="28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propósito.</a:t>
            </a:r>
            <a:r>
              <a:rPr lang="es-ES" sz="28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05765" marR="300355" algn="just">
              <a:lnSpc>
                <a:spcPct val="100000"/>
              </a:lnSpc>
            </a:pPr>
            <a:endParaRPr lang="es-ES" sz="2800" spc="11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5765" marR="300355" algn="just">
              <a:lnSpc>
                <a:spcPct val="100000"/>
              </a:lnSpc>
            </a:pP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Además</a:t>
            </a:r>
            <a:r>
              <a:rPr lang="es-ES" sz="28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medición</a:t>
            </a:r>
            <a:r>
              <a:rPr lang="es-ES" sz="28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s-ES" sz="28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8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tensión,</a:t>
            </a:r>
            <a:r>
              <a:rPr lang="es-ES" sz="28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8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determinación</a:t>
            </a:r>
            <a:r>
              <a:rPr lang="es-ES" sz="28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8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grupo</a:t>
            </a:r>
            <a:r>
              <a:rPr lang="es-ES" sz="28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vectorial </a:t>
            </a:r>
            <a:r>
              <a:rPr lang="es-ES" sz="2800" dirty="0" smtClean="0">
                <a:latin typeface="Arial Unicode MS"/>
                <a:cs typeface="Arial Unicode MS"/>
              </a:rPr>
              <a:t>(grupo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conexión)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mediciones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realizar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estos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instrumentos,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es </a:t>
            </a:r>
            <a:r>
              <a:rPr lang="es-ES" sz="2800" dirty="0" smtClean="0">
                <a:latin typeface="Arial Unicode MS"/>
                <a:cs typeface="Arial Unicode MS"/>
              </a:rPr>
              <a:t>necesario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instrumento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tenga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spc="55" dirty="0" smtClean="0">
                <a:latin typeface="Arial Unicode MS"/>
                <a:cs typeface="Arial Unicode MS"/>
              </a:rPr>
              <a:t>un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sistema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trifásico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determinación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spc="55" dirty="0" smtClean="0">
                <a:latin typeface="Arial Unicode MS"/>
                <a:cs typeface="Arial Unicode MS"/>
              </a:rPr>
              <a:t>grupo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vectorial.</a:t>
            </a:r>
            <a:r>
              <a:rPr lang="es-ES" sz="2800" spc="400" dirty="0" smtClean="0">
                <a:latin typeface="Arial Unicode MS"/>
                <a:cs typeface="Arial Unicode MS"/>
              </a:rPr>
              <a:t> </a:t>
            </a:r>
            <a:r>
              <a:rPr lang="es-ES" sz="2800" spc="-35" dirty="0" smtClean="0">
                <a:latin typeface="Arial Unicode MS"/>
                <a:cs typeface="Arial Unicode MS"/>
              </a:rPr>
              <a:t>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método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comparación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vectores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duales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permite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medir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cambio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los </a:t>
            </a:r>
            <a:r>
              <a:rPr lang="es-ES" sz="2800" spc="-10" dirty="0" smtClean="0">
                <a:latin typeface="Arial Unicode MS"/>
                <a:cs typeface="Arial Unicode MS"/>
              </a:rPr>
              <a:t>vectores. </a:t>
            </a:r>
          </a:p>
          <a:p>
            <a:pPr marL="405765" marR="300355" algn="just">
              <a:lnSpc>
                <a:spcPct val="100000"/>
              </a:lnSpc>
            </a:pPr>
            <a:endParaRPr lang="es-ES" sz="2800" spc="-10" dirty="0" smtClean="0">
              <a:latin typeface="Arial Unicode MS"/>
              <a:cs typeface="Arial Unicode MS"/>
            </a:endParaRPr>
          </a:p>
          <a:p>
            <a:pPr marL="405765" marR="300355" algn="just">
              <a:lnSpc>
                <a:spcPct val="1000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desviación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relación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transformación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será</a:t>
            </a:r>
            <a:r>
              <a:rPr lang="es-ES" sz="2800" spc="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&lt;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±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0,5</a:t>
            </a:r>
            <a:r>
              <a:rPr lang="es-ES" sz="2800" spc="35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%.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626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>
          <a:xfrm>
            <a:off x="284956" y="317500"/>
            <a:ext cx="18059400" cy="12148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algn="just">
              <a:lnSpc>
                <a:spcPts val="3360"/>
              </a:lnSpc>
              <a:spcBef>
                <a:spcPts val="484"/>
              </a:spcBef>
            </a:pPr>
            <a:r>
              <a:rPr lang="es-ES" sz="2800" b="1" spc="-10" dirty="0" smtClean="0">
                <a:latin typeface="Arial"/>
                <a:cs typeface="Arial"/>
              </a:rPr>
              <a:t>Grupo </a:t>
            </a:r>
            <a:r>
              <a:rPr lang="es-ES" sz="2800" b="1" dirty="0" smtClean="0">
                <a:latin typeface="Arial"/>
                <a:cs typeface="Arial"/>
              </a:rPr>
              <a:t>vectorial</a:t>
            </a:r>
          </a:p>
          <a:p>
            <a:pPr marL="177165" algn="just">
              <a:lnSpc>
                <a:spcPts val="3360"/>
              </a:lnSpc>
              <a:spcBef>
                <a:spcPts val="484"/>
              </a:spcBef>
            </a:pPr>
            <a:endParaRPr lang="es-ES" sz="2800" dirty="0" smtClean="0">
              <a:latin typeface="Arial"/>
              <a:cs typeface="Arial"/>
            </a:endParaRPr>
          </a:p>
          <a:p>
            <a:pPr marL="177165" algn="just">
              <a:lnSpc>
                <a:spcPts val="3360"/>
              </a:lnSpc>
              <a:spcBef>
                <a:spcPts val="484"/>
              </a:spcBef>
            </a:pPr>
            <a:r>
              <a:rPr lang="es-ES" sz="2800" spc="-20" dirty="0" smtClean="0">
                <a:latin typeface="Arial Unicode MS"/>
                <a:cs typeface="Arial Unicode MS"/>
              </a:rPr>
              <a:t>En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multifásicos</a:t>
            </a:r>
            <a:r>
              <a:rPr lang="es-ES" sz="2800" dirty="0" smtClean="0">
                <a:latin typeface="Arial Unicode MS"/>
                <a:cs typeface="Arial Unicode MS"/>
              </a:rPr>
              <a:t>,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conexiones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primarias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secundarias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estrella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spc="-45" dirty="0" smtClean="0">
                <a:latin typeface="Arial Unicode MS"/>
                <a:cs typeface="Arial Unicode MS"/>
              </a:rPr>
              <a:t>(Y),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delta (D)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zigzag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(Z),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según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tipo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transformador.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ángulo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primario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y</a:t>
            </a:r>
            <a:r>
              <a:rPr lang="es-ES" sz="2800" dirty="0" smtClean="0">
                <a:latin typeface="Arial Unicode MS"/>
                <a:cs typeface="Arial Unicode MS"/>
              </a:rPr>
              <a:t> secundario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cambia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0°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360°.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</a:p>
          <a:p>
            <a:pPr marL="177165" algn="just">
              <a:lnSpc>
                <a:spcPts val="3360"/>
              </a:lnSpc>
              <a:spcBef>
                <a:spcPts val="484"/>
              </a:spcBef>
            </a:pPr>
            <a:endParaRPr lang="es-ES" sz="2800" spc="105" dirty="0">
              <a:latin typeface="Arial Unicode MS"/>
              <a:cs typeface="Arial Unicode MS"/>
            </a:endParaRPr>
          </a:p>
          <a:p>
            <a:pPr marL="177165" algn="just">
              <a:lnSpc>
                <a:spcPts val="3360"/>
              </a:lnSpc>
              <a:spcBef>
                <a:spcPts val="484"/>
              </a:spcBef>
            </a:pPr>
            <a:r>
              <a:rPr lang="es-ES" sz="2800" spc="-20" dirty="0" smtClean="0">
                <a:latin typeface="Arial Unicode MS"/>
                <a:cs typeface="Arial Unicode MS"/>
              </a:rPr>
              <a:t>En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denotación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vectorial,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cuando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HV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12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(0),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los </a:t>
            </a:r>
            <a:r>
              <a:rPr lang="es-ES" sz="2800" dirty="0" smtClean="0">
                <a:latin typeface="Arial Unicode MS"/>
                <a:cs typeface="Arial Unicode MS"/>
              </a:rPr>
              <a:t>números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otros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55" dirty="0" smtClean="0">
                <a:latin typeface="Arial Unicode MS"/>
                <a:cs typeface="Arial Unicode MS"/>
              </a:rPr>
              <a:t>grupo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conexión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número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reloj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comparación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con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punto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neutro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imaginario.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</a:p>
          <a:p>
            <a:pPr marL="177165" algn="just">
              <a:lnSpc>
                <a:spcPts val="3360"/>
              </a:lnSpc>
              <a:spcBef>
                <a:spcPts val="484"/>
              </a:spcBef>
            </a:pPr>
            <a:endParaRPr lang="es-ES" sz="2800" spc="60" dirty="0">
              <a:latin typeface="Arial Unicode MS"/>
              <a:cs typeface="Arial Unicode MS"/>
            </a:endParaRPr>
          </a:p>
          <a:p>
            <a:pPr marL="177165" algn="just">
              <a:lnSpc>
                <a:spcPts val="3360"/>
              </a:lnSpc>
              <a:spcBef>
                <a:spcPts val="484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ejemplo,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55" dirty="0" smtClean="0">
                <a:latin typeface="Arial Unicode MS"/>
                <a:cs typeface="Arial Unicode MS"/>
              </a:rPr>
              <a:t>grupo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conexión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Dyn5,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HV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Delta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(D),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el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LV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Estrella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spc="-55" dirty="0" smtClean="0">
                <a:latin typeface="Arial Unicode MS"/>
                <a:cs typeface="Arial Unicode MS"/>
              </a:rPr>
              <a:t>(Y)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hay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spc="55" dirty="0" smtClean="0">
                <a:latin typeface="Arial Unicode MS"/>
                <a:cs typeface="Arial Unicode MS"/>
              </a:rPr>
              <a:t>un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desplazamiento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150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(5x30°)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devanados.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Cuando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el </a:t>
            </a:r>
            <a:r>
              <a:rPr lang="es-ES" sz="2800" dirty="0" smtClean="0">
                <a:latin typeface="Arial Unicode MS"/>
                <a:cs typeface="Arial Unicode MS"/>
              </a:rPr>
              <a:t>vector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HV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12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(0),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vector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LV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5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(retraso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150°).</a:t>
            </a:r>
          </a:p>
          <a:p>
            <a:pPr marL="177165" algn="just">
              <a:lnSpc>
                <a:spcPts val="3360"/>
              </a:lnSpc>
              <a:spcBef>
                <a:spcPts val="484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415925" algn="just">
              <a:lnSpc>
                <a:spcPts val="3360"/>
              </a:lnSpc>
              <a:spcBef>
                <a:spcPts val="590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grupo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conexión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define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solo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trifásicos.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En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denotación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grupo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conexiones,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el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HV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primero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(como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referencia)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luego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demás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devanados.</a:t>
            </a:r>
          </a:p>
          <a:p>
            <a:pPr marL="177165" marR="415925" algn="just">
              <a:lnSpc>
                <a:spcPts val="3360"/>
              </a:lnSpc>
              <a:spcBef>
                <a:spcPts val="590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313690" algn="just">
              <a:lnSpc>
                <a:spcPts val="3360"/>
              </a:lnSpc>
              <a:spcBef>
                <a:spcPts val="595"/>
              </a:spcBef>
            </a:pPr>
            <a:endParaRPr lang="es-ES" sz="2800" spc="-10" dirty="0" smtClean="0">
              <a:latin typeface="Arial Unicode MS"/>
              <a:cs typeface="Arial Unicode MS"/>
            </a:endParaRPr>
          </a:p>
          <a:p>
            <a:pPr marL="177165" marR="313690" algn="just">
              <a:lnSpc>
                <a:spcPct val="136400"/>
              </a:lnSpc>
              <a:spcBef>
                <a:spcPts val="595"/>
              </a:spcBef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77165" marR="313690" algn="just">
              <a:lnSpc>
                <a:spcPct val="136400"/>
              </a:lnSpc>
              <a:spcBef>
                <a:spcPts val="595"/>
              </a:spcBef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77165" marR="313690" algn="just">
              <a:lnSpc>
                <a:spcPct val="136400"/>
              </a:lnSpc>
              <a:spcBef>
                <a:spcPts val="595"/>
              </a:spcBef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77165" marR="313690" algn="just">
              <a:lnSpc>
                <a:spcPct val="136400"/>
              </a:lnSpc>
              <a:spcBef>
                <a:spcPts val="595"/>
              </a:spcBef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77165" marR="313690" algn="just">
              <a:lnSpc>
                <a:spcPct val="136400"/>
              </a:lnSpc>
              <a:spcBef>
                <a:spcPts val="595"/>
              </a:spcBef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77165" marR="313690" algn="just">
              <a:lnSpc>
                <a:spcPct val="136400"/>
              </a:lnSpc>
              <a:spcBef>
                <a:spcPts val="595"/>
              </a:spcBef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77165" marR="313690" algn="just">
              <a:lnSpc>
                <a:spcPct val="136400"/>
              </a:lnSpc>
              <a:spcBef>
                <a:spcPts val="595"/>
              </a:spcBef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77165" marR="313690" algn="just">
              <a:lnSpc>
                <a:spcPct val="136400"/>
              </a:lnSpc>
              <a:spcBef>
                <a:spcPts val="595"/>
              </a:spcBef>
            </a:pPr>
            <a:endParaRPr lang="es-ES" sz="2000" spc="-10" dirty="0" smtClean="0">
              <a:latin typeface="Arial Unicode MS"/>
              <a:cs typeface="Arial Unicode MS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ángulo 1"/>
          <p:cNvSpPr/>
          <p:nvPr/>
        </p:nvSpPr>
        <p:spPr>
          <a:xfrm>
            <a:off x="9180512" y="8770367"/>
            <a:ext cx="9502775" cy="7360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7165" algn="just">
              <a:lnSpc>
                <a:spcPct val="100000"/>
              </a:lnSpc>
              <a:spcBef>
                <a:spcPts val="705"/>
              </a:spcBef>
            </a:pPr>
            <a:endParaRPr lang="es-ES" sz="1800" spc="-10" dirty="0" smtClean="0">
              <a:latin typeface="Arial Unicode MS"/>
              <a:cs typeface="Arial Unicode MS"/>
            </a:endParaRPr>
          </a:p>
          <a:p>
            <a:pPr marL="177165" algn="just">
              <a:lnSpc>
                <a:spcPct val="100000"/>
              </a:lnSpc>
              <a:spcBef>
                <a:spcPts val="705"/>
              </a:spcBef>
            </a:pPr>
            <a:endParaRPr lang="es-ES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>
          <a:xfrm>
            <a:off x="284956" y="317500"/>
            <a:ext cx="18059400" cy="1039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marR="302260" algn="just">
              <a:lnSpc>
                <a:spcPts val="3500"/>
              </a:lnSpc>
              <a:spcBef>
                <a:spcPts val="61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diagramas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vectoriales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también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comprueban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mismo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tiempo.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correcta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conexión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cables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puente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verifica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relación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vectorial,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contrario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es </a:t>
            </a:r>
            <a:r>
              <a:rPr lang="es-ES" sz="2800" dirty="0" smtClean="0">
                <a:latin typeface="Arial Unicode MS"/>
                <a:cs typeface="Arial Unicode MS"/>
              </a:rPr>
              <a:t>posible</a:t>
            </a:r>
            <a:r>
              <a:rPr lang="es-ES" sz="2800" spc="20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equilibrar</a:t>
            </a:r>
            <a:r>
              <a:rPr lang="es-ES" sz="2800" spc="20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204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puente.</a:t>
            </a:r>
          </a:p>
          <a:p>
            <a:pPr marL="177165" marR="302260" algn="just">
              <a:lnSpc>
                <a:spcPts val="3500"/>
              </a:lnSpc>
              <a:spcBef>
                <a:spcPts val="615"/>
              </a:spcBef>
            </a:pPr>
            <a:endParaRPr lang="es-ES" sz="2800" spc="-10" dirty="0">
              <a:latin typeface="Arial Unicode MS"/>
              <a:cs typeface="Arial Unicode MS"/>
            </a:endParaRPr>
          </a:p>
          <a:p>
            <a:pPr marL="177165" marR="302260" algn="just">
              <a:lnSpc>
                <a:spcPts val="3500"/>
              </a:lnSpc>
              <a:spcBef>
                <a:spcPts val="615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321945" algn="just">
              <a:lnSpc>
                <a:spcPts val="3500"/>
              </a:lnSpc>
              <a:spcBef>
                <a:spcPts val="55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Además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mencionado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anteriormente,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verificación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relación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vectorial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verificación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polaridad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también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pueden</a:t>
            </a:r>
            <a:r>
              <a:rPr lang="es-ES" sz="2800" dirty="0" smtClean="0">
                <a:latin typeface="Arial Unicode MS"/>
                <a:cs typeface="Arial Unicode MS"/>
              </a:rPr>
              <a:t> realizar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voltímetro.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método,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podrían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aplicar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CA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CC.</a:t>
            </a:r>
          </a:p>
          <a:p>
            <a:pPr marL="177165" marR="321945" algn="just">
              <a:lnSpc>
                <a:spcPts val="3500"/>
              </a:lnSpc>
              <a:spcBef>
                <a:spcPts val="555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313690" algn="just">
              <a:lnSpc>
                <a:spcPts val="3500"/>
              </a:lnSpc>
              <a:spcBef>
                <a:spcPts val="595"/>
              </a:spcBef>
            </a:pPr>
            <a:r>
              <a:rPr lang="es-ES" sz="2800" spc="-10" dirty="0" smtClean="0">
                <a:latin typeface="Arial Unicode MS"/>
                <a:cs typeface="Arial Unicode MS"/>
              </a:rPr>
              <a:t>Las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conexiones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cableado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relacionadas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método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spc="-45" dirty="0" smtClean="0">
                <a:latin typeface="Arial Unicode MS"/>
                <a:cs typeface="Arial Unicode MS"/>
              </a:rPr>
              <a:t>CA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dan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estándares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detalles.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ejemplo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método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se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ilustra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diagrama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continuación:</a:t>
            </a:r>
          </a:p>
          <a:p>
            <a:pPr marL="177165" marR="313690" algn="just">
              <a:lnSpc>
                <a:spcPts val="3500"/>
              </a:lnSpc>
              <a:spcBef>
                <a:spcPts val="595"/>
              </a:spcBef>
            </a:pPr>
            <a:r>
              <a:rPr lang="es-ES" sz="2800" spc="-10" dirty="0" smtClean="0">
                <a:latin typeface="Arial Unicode MS"/>
                <a:cs typeface="Arial Unicode MS"/>
              </a:rPr>
              <a:t>Las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otras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relaciones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vectoriales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verificar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usando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mismos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principios.</a:t>
            </a:r>
          </a:p>
          <a:p>
            <a:pPr marL="177165" marR="313690" algn="just">
              <a:lnSpc>
                <a:spcPct val="136400"/>
              </a:lnSpc>
              <a:spcBef>
                <a:spcPts val="595"/>
              </a:spcBef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77165" marR="313690" algn="just">
              <a:lnSpc>
                <a:spcPct val="136400"/>
              </a:lnSpc>
              <a:spcBef>
                <a:spcPts val="595"/>
              </a:spcBef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77165" marR="313690" algn="just">
              <a:lnSpc>
                <a:spcPct val="136400"/>
              </a:lnSpc>
              <a:spcBef>
                <a:spcPts val="595"/>
              </a:spcBef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77165" marR="313690" algn="just">
              <a:lnSpc>
                <a:spcPct val="136400"/>
              </a:lnSpc>
              <a:spcBef>
                <a:spcPts val="595"/>
              </a:spcBef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77165" marR="313690" algn="just">
              <a:lnSpc>
                <a:spcPct val="136400"/>
              </a:lnSpc>
              <a:spcBef>
                <a:spcPts val="595"/>
              </a:spcBef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77165" marR="313690" algn="just">
              <a:lnSpc>
                <a:spcPct val="136400"/>
              </a:lnSpc>
              <a:spcBef>
                <a:spcPts val="595"/>
              </a:spcBef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77165" marR="313690" algn="just">
              <a:lnSpc>
                <a:spcPct val="136400"/>
              </a:lnSpc>
              <a:spcBef>
                <a:spcPts val="595"/>
              </a:spcBef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77165" marR="313690" algn="just">
              <a:lnSpc>
                <a:spcPct val="136400"/>
              </a:lnSpc>
              <a:spcBef>
                <a:spcPts val="595"/>
              </a:spcBef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77165" marR="313690" algn="just">
              <a:lnSpc>
                <a:spcPct val="136400"/>
              </a:lnSpc>
              <a:spcBef>
                <a:spcPts val="595"/>
              </a:spcBef>
            </a:pPr>
            <a:endParaRPr lang="es-ES" sz="2000" spc="-10" dirty="0" smtClean="0">
              <a:latin typeface="Arial Unicode MS"/>
              <a:cs typeface="Arial Unicode MS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ángulo 1"/>
          <p:cNvSpPr/>
          <p:nvPr/>
        </p:nvSpPr>
        <p:spPr>
          <a:xfrm>
            <a:off x="9180512" y="8770367"/>
            <a:ext cx="9502775" cy="7360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7165" algn="just">
              <a:lnSpc>
                <a:spcPct val="100000"/>
              </a:lnSpc>
              <a:spcBef>
                <a:spcPts val="705"/>
              </a:spcBef>
            </a:pPr>
            <a:endParaRPr lang="es-ES" sz="1800" spc="-10" dirty="0" smtClean="0">
              <a:latin typeface="Arial Unicode MS"/>
              <a:cs typeface="Arial Unicode MS"/>
            </a:endParaRPr>
          </a:p>
          <a:p>
            <a:pPr marL="177165" algn="just">
              <a:lnSpc>
                <a:spcPct val="100000"/>
              </a:lnSpc>
              <a:spcBef>
                <a:spcPts val="705"/>
              </a:spcBef>
            </a:pPr>
            <a:endParaRPr lang="es-ES" dirty="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786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4838"/>
          <a:stretch/>
        </p:blipFill>
        <p:spPr>
          <a:xfrm>
            <a:off x="361157" y="2527300"/>
            <a:ext cx="7924800" cy="5562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85956" y="88900"/>
            <a:ext cx="10896600" cy="92202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0322865" y="9285514"/>
            <a:ext cx="9502775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>
              <a:lnSpc>
                <a:spcPct val="100000"/>
              </a:lnSpc>
            </a:pPr>
            <a:r>
              <a:rPr lang="es-ES" sz="1800" i="1" dirty="0" smtClean="0">
                <a:latin typeface="Arial"/>
                <a:cs typeface="Arial"/>
              </a:rPr>
              <a:t>Figura</a:t>
            </a:r>
            <a:r>
              <a:rPr lang="es-ES" sz="1800" i="1" spc="125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1-3:</a:t>
            </a:r>
            <a:r>
              <a:rPr lang="es-ES" sz="1800" i="1" spc="13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Símbolos</a:t>
            </a:r>
            <a:r>
              <a:rPr lang="es-ES" sz="1800" i="1" spc="13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de</a:t>
            </a:r>
            <a:r>
              <a:rPr lang="es-ES" sz="1800" i="1" spc="13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conexión</a:t>
            </a:r>
            <a:r>
              <a:rPr lang="es-ES" sz="1800" i="1" spc="13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para</a:t>
            </a:r>
            <a:r>
              <a:rPr lang="es-ES" sz="1800" i="1" spc="13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transformada</a:t>
            </a:r>
            <a:r>
              <a:rPr lang="es-ES" sz="1800" i="1" spc="130" dirty="0" smtClean="0">
                <a:latin typeface="Arial"/>
                <a:cs typeface="Arial"/>
              </a:rPr>
              <a:t> </a:t>
            </a:r>
            <a:r>
              <a:rPr lang="es-ES" sz="1800" i="1" spc="-10" dirty="0" smtClean="0">
                <a:latin typeface="Arial"/>
                <a:cs typeface="Arial"/>
              </a:rPr>
              <a:t>trifásica</a:t>
            </a:r>
            <a:endParaRPr lang="es-ES"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4087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37356" y="0"/>
            <a:ext cx="18288000" cy="1004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4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ct val="100000"/>
              </a:lnSpc>
            </a:pP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2. MEDIDA</a:t>
            </a:r>
            <a:r>
              <a:rPr lang="es-ES" sz="2800" b="1" spc="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50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30" dirty="0" smtClean="0">
                <a:solidFill>
                  <a:srgbClr val="00007F"/>
                </a:solidFill>
                <a:latin typeface="Arial"/>
                <a:cs typeface="Arial"/>
              </a:rPr>
              <a:t>LA</a:t>
            </a:r>
            <a:r>
              <a:rPr lang="es-ES" sz="2800" b="1" spc="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35" dirty="0" smtClean="0">
                <a:solidFill>
                  <a:srgbClr val="00007F"/>
                </a:solidFill>
                <a:latin typeface="Arial"/>
                <a:cs typeface="Arial"/>
              </a:rPr>
              <a:t>RESISTENCIA</a:t>
            </a:r>
            <a:r>
              <a:rPr lang="es-ES" sz="2800" b="1" spc="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50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45" dirty="0" smtClean="0">
                <a:solidFill>
                  <a:srgbClr val="00007F"/>
                </a:solidFill>
                <a:latin typeface="Arial"/>
                <a:cs typeface="Arial"/>
              </a:rPr>
              <a:t>LOS</a:t>
            </a:r>
            <a:r>
              <a:rPr lang="es-ES" sz="2800" b="1" spc="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DEVANADOS</a:t>
            </a:r>
            <a:endParaRPr lang="es-ES" sz="2800" dirty="0" smtClean="0">
              <a:latin typeface="Arial"/>
              <a:cs typeface="Arial"/>
            </a:endParaRPr>
          </a:p>
          <a:p>
            <a:pPr marL="177165" marR="415925" algn="just">
              <a:lnSpc>
                <a:spcPct val="119800"/>
              </a:lnSpc>
              <a:spcBef>
                <a:spcPts val="88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Aunque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valores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valores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garantizados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proporcionados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clientes,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son</a:t>
            </a:r>
            <a:r>
              <a:rPr lang="es-ES" sz="2800" dirty="0" smtClean="0">
                <a:latin typeface="Arial Unicode MS"/>
                <a:cs typeface="Arial Unicode MS"/>
              </a:rPr>
              <a:t> necesarios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relación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carga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cuando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carga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corrigen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que</a:t>
            </a:r>
            <a:r>
              <a:rPr lang="es-ES" sz="2800" dirty="0" smtClean="0">
                <a:latin typeface="Arial Unicode MS"/>
                <a:cs typeface="Arial Unicode MS"/>
              </a:rPr>
              <a:t> correspondan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referencia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(p.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ej.,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75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°C).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también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mostrará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uniones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adecuadas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correctamente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conectados.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177165" marR="356235" algn="just">
              <a:lnSpc>
                <a:spcPct val="120000"/>
              </a:lnSpc>
              <a:spcBef>
                <a:spcPts val="894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varían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mucho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óhmicas/cc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y</a:t>
            </a:r>
            <a:r>
              <a:rPr lang="es-ES" sz="2800" dirty="0" smtClean="0">
                <a:latin typeface="Arial Unicode MS"/>
                <a:cs typeface="Arial Unicode MS"/>
              </a:rPr>
              <a:t> la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calcula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siguiente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manera:</a:t>
            </a:r>
          </a:p>
          <a:p>
            <a:pPr marL="177165" marR="356235" algn="just">
              <a:lnSpc>
                <a:spcPct val="120000"/>
              </a:lnSpc>
              <a:spcBef>
                <a:spcPts val="894"/>
              </a:spcBef>
            </a:pPr>
            <a:endParaRPr lang="es-ES" sz="2800" spc="-10" dirty="0">
              <a:latin typeface="Arial Unicode MS"/>
              <a:cs typeface="Times New Roman"/>
            </a:endParaRPr>
          </a:p>
          <a:p>
            <a:pPr marL="177165" marR="356235" algn="just">
              <a:lnSpc>
                <a:spcPct val="120000"/>
              </a:lnSpc>
              <a:spcBef>
                <a:spcPts val="894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403225" algn="just">
              <a:lnSpc>
                <a:spcPct val="11290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403225" algn="just">
              <a:lnSpc>
                <a:spcPct val="112900"/>
              </a:lnSpc>
            </a:pPr>
            <a:endParaRPr lang="es-ES" sz="2800" dirty="0">
              <a:latin typeface="Arial Unicode MS"/>
              <a:cs typeface="Arial Unicode MS"/>
            </a:endParaRPr>
          </a:p>
          <a:p>
            <a:pPr marL="177165" marR="403225" algn="just">
              <a:lnSpc>
                <a:spcPct val="11290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403225" algn="just">
              <a:lnSpc>
                <a:spcPct val="1129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tanto,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siempre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indiquen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devanados,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dar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spc="-10" dirty="0" smtClean="0">
                <a:latin typeface="Arial Unicode MS"/>
                <a:cs typeface="Arial Unicode MS"/>
              </a:rPr>
              <a:t>medición.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177165" marR="711835" algn="just">
              <a:lnSpc>
                <a:spcPct val="112900"/>
              </a:lnSpc>
              <a:spcBef>
                <a:spcPts val="894"/>
              </a:spcBef>
            </a:pPr>
            <a:r>
              <a:rPr lang="es-ES" sz="2800" spc="-55" dirty="0" smtClean="0">
                <a:latin typeface="Arial Unicode MS"/>
                <a:cs typeface="Arial Unicode MS"/>
              </a:rPr>
              <a:t>Se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todos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pares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todas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conexiones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derivación.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resistencia,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medirse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correctamente.</a:t>
            </a:r>
            <a:endParaRPr lang="es-ES" sz="2800" dirty="0" smtClean="0">
              <a:latin typeface="Arial Unicode MS"/>
              <a:cs typeface="Arial Unicode MS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460" y="4770636"/>
            <a:ext cx="11582400" cy="2286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37356" y="0"/>
            <a:ext cx="18288000" cy="10428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lang="es-ES" sz="3600" dirty="0" smtClean="0">
              <a:latin typeface="Times New Roman"/>
              <a:cs typeface="Times New Roman"/>
            </a:endParaRPr>
          </a:p>
          <a:p>
            <a:pPr marL="177165" marR="374015" algn="just">
              <a:lnSpc>
                <a:spcPct val="119700"/>
              </a:lnSpc>
              <a:spcBef>
                <a:spcPts val="89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continua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obtener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suministro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constante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unidad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batería.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</a:p>
          <a:p>
            <a:pPr marL="177165" marR="374015" algn="just">
              <a:lnSpc>
                <a:spcPct val="119700"/>
              </a:lnSpc>
              <a:spcBef>
                <a:spcPts val="895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</a:t>
            </a:r>
            <a:r>
              <a:rPr lang="es-ES" sz="2800" dirty="0" smtClean="0">
                <a:latin typeface="Arial Unicode MS"/>
                <a:cs typeface="Arial Unicode MS"/>
              </a:rPr>
              <a:t> corriente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continua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suficientemente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alto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garantizar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correcta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suficientemente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bajo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para </a:t>
            </a:r>
            <a:r>
              <a:rPr lang="es-ES" sz="2800" dirty="0" smtClean="0">
                <a:latin typeface="Arial Unicode MS"/>
                <a:cs typeface="Arial Unicode MS"/>
              </a:rPr>
              <a:t>evitar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cualquier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efecto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sobre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devanado.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práctica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mayor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1,2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x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I0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menos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0,1x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IN.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constante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tiempo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dependerá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relación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L/R.</a:t>
            </a:r>
          </a:p>
          <a:p>
            <a:pPr marL="177165" marR="374015" algn="just">
              <a:lnSpc>
                <a:spcPct val="119700"/>
              </a:lnSpc>
              <a:spcBef>
                <a:spcPts val="895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754380" algn="just">
              <a:lnSpc>
                <a:spcPct val="106700"/>
              </a:lnSpc>
              <a:spcBef>
                <a:spcPts val="894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Cuando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supone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objeto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compuesto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por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0" dirty="0" smtClean="0">
                <a:latin typeface="Arial Unicode MS"/>
                <a:cs typeface="Arial Unicode MS"/>
              </a:rPr>
              <a:t>R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inductancia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L</a:t>
            </a:r>
            <a:r>
              <a:rPr lang="es-ES" sz="2800" dirty="0" smtClean="0">
                <a:latin typeface="Arial Unicode MS"/>
                <a:cs typeface="Arial Unicode MS"/>
              </a:rPr>
              <a:t> conectada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serie,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aplicado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será;</a:t>
            </a:r>
          </a:p>
          <a:p>
            <a:pPr marL="177165" marR="754380" algn="just">
              <a:lnSpc>
                <a:spcPct val="106700"/>
              </a:lnSpc>
              <a:spcBef>
                <a:spcPts val="894"/>
              </a:spcBef>
            </a:pPr>
            <a:endParaRPr lang="es-ES" sz="2800" spc="-10" dirty="0">
              <a:latin typeface="Arial Unicode MS"/>
              <a:cs typeface="Arial Unicode MS"/>
            </a:endParaRPr>
          </a:p>
          <a:p>
            <a:pPr marL="177165" marR="754380" algn="just">
              <a:lnSpc>
                <a:spcPct val="106700"/>
              </a:lnSpc>
              <a:spcBef>
                <a:spcPts val="894"/>
              </a:spcBef>
            </a:pPr>
            <a:endParaRPr lang="es-ES" sz="2800" spc="-10" dirty="0" smtClean="0">
              <a:latin typeface="Arial Unicode MS"/>
              <a:cs typeface="Arial Unicode MS"/>
            </a:endParaRPr>
          </a:p>
          <a:p>
            <a:pPr marL="177165" marR="754380" algn="just">
              <a:lnSpc>
                <a:spcPct val="106700"/>
              </a:lnSpc>
              <a:spcBef>
                <a:spcPts val="894"/>
              </a:spcBef>
            </a:pPr>
            <a:endParaRPr lang="es-ES" sz="2800" spc="-10" dirty="0">
              <a:latin typeface="Arial Unicode MS"/>
              <a:cs typeface="Arial Unicode MS"/>
            </a:endParaRPr>
          </a:p>
          <a:p>
            <a:pPr marL="177165" marR="754380" algn="just">
              <a:lnSpc>
                <a:spcPct val="106700"/>
              </a:lnSpc>
              <a:spcBef>
                <a:spcPts val="894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515620" algn="just">
              <a:lnSpc>
                <a:spcPct val="120000"/>
              </a:lnSpc>
              <a:spcBef>
                <a:spcPts val="1585"/>
              </a:spcBef>
            </a:pPr>
            <a:r>
              <a:rPr lang="es-ES" sz="2800" spc="-35" dirty="0" smtClean="0">
                <a:latin typeface="Arial Unicode MS"/>
                <a:cs typeface="Arial Unicode MS"/>
              </a:rPr>
              <a:t>Si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aumenta,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conduce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reducción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inductancia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debido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saturación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núcleo,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que</a:t>
            </a:r>
            <a:r>
              <a:rPr lang="es-ES" sz="2800" dirty="0" smtClean="0">
                <a:latin typeface="Arial Unicode MS"/>
                <a:cs typeface="Arial Unicode MS"/>
              </a:rPr>
              <a:t> permite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alcance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condición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estable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poco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tiempo.</a:t>
            </a:r>
          </a:p>
          <a:p>
            <a:pPr marL="177165" marR="515620" algn="just">
              <a:lnSpc>
                <a:spcPct val="120000"/>
              </a:lnSpc>
              <a:spcBef>
                <a:spcPts val="1585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365760" algn="just">
              <a:lnSpc>
                <a:spcPct val="106100"/>
              </a:lnSpc>
              <a:spcBef>
                <a:spcPts val="92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Después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encender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suministro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medición,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esperar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hasta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corriente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detenga,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contrario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producirán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errores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medición.</a:t>
            </a:r>
            <a:endParaRPr lang="es-ES" sz="2800" dirty="0" smtClean="0">
              <a:latin typeface="Arial Unicode MS"/>
              <a:cs typeface="Arial Unicode MS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540" y="5562724"/>
            <a:ext cx="9433048" cy="115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3113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17884" y="0"/>
            <a:ext cx="18504296" cy="4270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algn="just">
              <a:lnSpc>
                <a:spcPct val="100000"/>
              </a:lnSpc>
              <a:spcBef>
                <a:spcPts val="975"/>
              </a:spcBef>
            </a:pPr>
            <a:endParaRPr lang="es-ES" sz="2000" b="1" dirty="0" smtClean="0">
              <a:latin typeface="Arial"/>
              <a:cs typeface="Arial"/>
            </a:endParaRPr>
          </a:p>
          <a:p>
            <a:pPr marL="177165" algn="just">
              <a:lnSpc>
                <a:spcPct val="100000"/>
              </a:lnSpc>
              <a:spcBef>
                <a:spcPts val="975"/>
              </a:spcBef>
            </a:pPr>
            <a:r>
              <a:rPr lang="es-ES" sz="2800" b="1" dirty="0" smtClean="0">
                <a:latin typeface="Arial"/>
                <a:cs typeface="Arial"/>
              </a:rPr>
              <a:t>Circuito</a:t>
            </a:r>
            <a:r>
              <a:rPr lang="es-ES" sz="2800" b="1" spc="5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</a:t>
            </a:r>
            <a:r>
              <a:rPr lang="es-ES" sz="2800" b="1" spc="50" dirty="0" smtClean="0">
                <a:latin typeface="Arial"/>
                <a:cs typeface="Arial"/>
              </a:rPr>
              <a:t> </a:t>
            </a:r>
            <a:r>
              <a:rPr lang="es-ES" sz="2800" b="1" spc="-10" dirty="0" smtClean="0">
                <a:latin typeface="Arial"/>
                <a:cs typeface="Arial"/>
              </a:rPr>
              <a:t>Medición</a:t>
            </a:r>
          </a:p>
          <a:p>
            <a:pPr marL="177165" algn="just">
              <a:lnSpc>
                <a:spcPct val="100000"/>
              </a:lnSpc>
              <a:spcBef>
                <a:spcPts val="975"/>
              </a:spcBef>
            </a:pPr>
            <a:endParaRPr lang="es-ES" sz="2800" dirty="0" smtClean="0">
              <a:latin typeface="Arial"/>
              <a:cs typeface="Arial"/>
            </a:endParaRPr>
          </a:p>
          <a:p>
            <a:pPr marL="177165" marR="352425" algn="just">
              <a:lnSpc>
                <a:spcPct val="128000"/>
              </a:lnSpc>
              <a:spcBef>
                <a:spcPts val="86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cualquiera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siguientes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métodos,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método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corriente-voltaje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o</a:t>
            </a:r>
            <a:r>
              <a:rPr lang="es-ES" sz="2800" dirty="0" smtClean="0">
                <a:latin typeface="Arial Unicode MS"/>
                <a:cs typeface="Arial Unicode MS"/>
              </a:rPr>
              <a:t> por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método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puente.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sensibilidad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aumentar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utilizando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instrumentos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digitales.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El</a:t>
            </a:r>
            <a:r>
              <a:rPr lang="es-ES" sz="2800" dirty="0" smtClean="0">
                <a:latin typeface="Arial Unicode MS"/>
                <a:cs typeface="Arial Unicode MS"/>
              </a:rPr>
              <a:t> circuito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método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corriente-tensión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figura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2-</a:t>
            </a:r>
            <a:r>
              <a:rPr lang="es-ES" sz="2800" spc="-25" dirty="0" smtClean="0">
                <a:latin typeface="Arial Unicode MS"/>
                <a:cs typeface="Arial Unicode MS"/>
              </a:rPr>
              <a:t>1.</a:t>
            </a:r>
          </a:p>
          <a:p>
            <a:pPr algn="just">
              <a:lnSpc>
                <a:spcPct val="100000"/>
              </a:lnSpc>
              <a:spcBef>
                <a:spcPts val="40"/>
              </a:spcBef>
            </a:pPr>
            <a:endParaRPr lang="es-ES" sz="2800" dirty="0" smtClean="0">
              <a:latin typeface="Times New Roman"/>
              <a:cs typeface="Times New Roman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404" y="3694318"/>
            <a:ext cx="13681520" cy="618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438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17884" y="0"/>
            <a:ext cx="18504296" cy="5328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algn="just">
              <a:lnSpc>
                <a:spcPct val="100000"/>
              </a:lnSpc>
              <a:spcBef>
                <a:spcPts val="975"/>
              </a:spcBef>
            </a:pPr>
            <a:endParaRPr lang="es-ES" sz="2000" b="1" dirty="0" smtClean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40"/>
              </a:spcBef>
            </a:pPr>
            <a:endParaRPr lang="es-ES" sz="2400" dirty="0" smtClean="0">
              <a:latin typeface="Times New Roman"/>
              <a:cs typeface="Times New Roman"/>
            </a:endParaRPr>
          </a:p>
          <a:p>
            <a:pPr marL="177165" marR="321310" algn="just">
              <a:lnSpc>
                <a:spcPct val="119800"/>
              </a:lnSpc>
              <a:spcBef>
                <a:spcPts val="5"/>
              </a:spcBef>
            </a:pPr>
            <a:r>
              <a:rPr lang="es-ES" sz="2800" spc="-10" dirty="0" smtClean="0">
                <a:latin typeface="Arial Unicode MS"/>
                <a:cs typeface="Arial Unicode MS"/>
              </a:rPr>
              <a:t>En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método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corriente-tensión,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aplicar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través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referencia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el</a:t>
            </a:r>
            <a:r>
              <a:rPr lang="es-ES" sz="2800" dirty="0" smtClean="0">
                <a:latin typeface="Arial Unicode MS"/>
                <a:cs typeface="Arial Unicode MS"/>
              </a:rPr>
              <a:t> sistema,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producían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caídas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ambas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resistencias.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</a:p>
          <a:p>
            <a:pPr marL="177165" marR="321310" algn="just">
              <a:lnSpc>
                <a:spcPct val="119800"/>
              </a:lnSpc>
              <a:spcBef>
                <a:spcPts val="5"/>
              </a:spcBef>
            </a:pPr>
            <a:endParaRPr lang="es-ES" sz="2800" spc="70" dirty="0">
              <a:latin typeface="Arial Unicode MS"/>
              <a:cs typeface="Arial Unicode MS"/>
            </a:endParaRPr>
          </a:p>
          <a:p>
            <a:pPr marL="177165" marR="321310" algn="just">
              <a:lnSpc>
                <a:spcPct val="119800"/>
              </a:lnSpc>
              <a:spcBef>
                <a:spcPts val="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Estos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valores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caída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</a:t>
            </a:r>
            <a:r>
              <a:rPr lang="es-ES" sz="2800" dirty="0" smtClean="0">
                <a:latin typeface="Arial Unicode MS"/>
                <a:cs typeface="Arial Unicode MS"/>
              </a:rPr>
              <a:t> devanado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referencia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comparan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determinar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desconocida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(resistencia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devanado)</a:t>
            </a:r>
            <a:r>
              <a:rPr lang="es-ES" sz="2800" spc="4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leer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directamente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instrumento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puente.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791845" algn="just">
              <a:lnSpc>
                <a:spcPct val="119400"/>
              </a:lnSpc>
            </a:pPr>
            <a:r>
              <a:rPr lang="es-ES" sz="2800" spc="-60" dirty="0" smtClean="0">
                <a:latin typeface="Arial Unicode MS"/>
                <a:cs typeface="Arial Unicode MS"/>
              </a:rPr>
              <a:t>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necesario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tener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cuidado,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caso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evitar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tensiones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muy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altas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encendido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apagado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circuito,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el</a:t>
            </a:r>
            <a:r>
              <a:rPr lang="es-ES" sz="2800" dirty="0" smtClean="0">
                <a:latin typeface="Arial Unicode MS"/>
                <a:cs typeface="Arial Unicode MS"/>
              </a:rPr>
              <a:t> voltímetro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permanecer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tiempo.</a:t>
            </a:r>
            <a:endParaRPr lang="es-ES" sz="2800" dirty="0">
              <a:latin typeface="Arial Unicode MS"/>
              <a:cs typeface="Arial Unicode MS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020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Rectángulo 204"/>
          <p:cNvSpPr/>
          <p:nvPr/>
        </p:nvSpPr>
        <p:spPr>
          <a:xfrm>
            <a:off x="0" y="241300"/>
            <a:ext cx="18725356" cy="4639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marR="297815" algn="just">
              <a:lnSpc>
                <a:spcPct val="108300"/>
              </a:lnSpc>
              <a:spcBef>
                <a:spcPts val="705"/>
              </a:spcBef>
            </a:pPr>
            <a:r>
              <a:rPr lang="es-ES" sz="2800" spc="-20" dirty="0" smtClean="0">
                <a:latin typeface="Arial Unicode MS"/>
                <a:cs typeface="Arial Unicode MS"/>
              </a:rPr>
              <a:t>En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método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puente,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principio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comparación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desconocida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una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conocida.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</a:p>
          <a:p>
            <a:pPr marL="177165" marR="297815" algn="just">
              <a:lnSpc>
                <a:spcPct val="108300"/>
              </a:lnSpc>
              <a:spcBef>
                <a:spcPts val="705"/>
              </a:spcBef>
            </a:pPr>
            <a:endParaRPr lang="es-ES" sz="2800" spc="114" dirty="0">
              <a:latin typeface="Arial Unicode MS"/>
              <a:cs typeface="Arial Unicode MS"/>
            </a:endParaRPr>
          </a:p>
          <a:p>
            <a:pPr marL="177165" marR="297815" algn="just">
              <a:lnSpc>
                <a:spcPct val="108300"/>
              </a:lnSpc>
              <a:spcBef>
                <a:spcPts val="70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Esto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logrará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hacer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fluye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través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Galvanómetro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sea</a:t>
            </a:r>
            <a:r>
              <a:rPr lang="es-ES" sz="2800" spc="200" dirty="0" smtClean="0">
                <a:latin typeface="Arial Unicode MS"/>
                <a:cs typeface="Arial Unicode MS"/>
              </a:rPr>
              <a:t>  </a:t>
            </a:r>
            <a:r>
              <a:rPr lang="es-ES" sz="2800" dirty="0" smtClean="0">
                <a:latin typeface="Arial Unicode MS"/>
                <a:cs typeface="Arial Unicode MS"/>
              </a:rPr>
              <a:t>cero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llevar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brazos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puente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equilibrio.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</a:p>
          <a:p>
            <a:pPr marL="177165" marR="297815" algn="just">
              <a:lnSpc>
                <a:spcPct val="108300"/>
              </a:lnSpc>
              <a:spcBef>
                <a:spcPts val="705"/>
              </a:spcBef>
            </a:pPr>
            <a:endParaRPr lang="es-ES" sz="2800" spc="90" dirty="0">
              <a:latin typeface="Arial Unicode MS"/>
              <a:cs typeface="Arial Unicode MS"/>
            </a:endParaRPr>
          </a:p>
          <a:p>
            <a:pPr marL="177165" marR="297815" algn="just">
              <a:lnSpc>
                <a:spcPct val="108300"/>
              </a:lnSpc>
              <a:spcBef>
                <a:spcPts val="705"/>
              </a:spcBef>
            </a:pPr>
            <a:r>
              <a:rPr lang="es-ES" sz="2800" spc="-10" dirty="0" smtClean="0">
                <a:latin typeface="Arial Unicode MS"/>
                <a:cs typeface="Arial Unicode MS"/>
              </a:rPr>
              <a:t>Las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bajas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(&lt;1ohm)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por el </a:t>
            </a:r>
            <a:r>
              <a:rPr lang="es-ES" sz="2800" i="1" spc="-10" dirty="0" smtClean="0">
                <a:latin typeface="Arial"/>
                <a:cs typeface="Arial"/>
              </a:rPr>
              <a:t>Puente </a:t>
            </a:r>
            <a:r>
              <a:rPr lang="es-ES" sz="2800" i="1" dirty="0" smtClean="0">
                <a:latin typeface="Arial"/>
                <a:cs typeface="Arial"/>
              </a:rPr>
              <a:t>Thomson</a:t>
            </a:r>
            <a:r>
              <a:rPr lang="es-ES" sz="2800" i="1" spc="11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(Kelvin)</a:t>
            </a:r>
            <a:r>
              <a:rPr lang="es-ES" sz="2800" dirty="0" smtClean="0">
                <a:latin typeface="Arial Unicode MS"/>
                <a:cs typeface="Arial Unicode MS"/>
              </a:rPr>
              <a:t>,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relativamente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mayor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85" dirty="0" smtClean="0">
                <a:latin typeface="Arial Unicode MS"/>
                <a:cs typeface="Arial Unicode MS"/>
              </a:rPr>
              <a:t>(</a:t>
            </a:r>
            <a:r>
              <a:rPr lang="es-ES" sz="2800" spc="-85" dirty="0" smtClean="0">
                <a:latin typeface="Lucida Sans Unicode"/>
                <a:cs typeface="Lucida Sans Unicode"/>
              </a:rPr>
              <a:t>≥</a:t>
            </a:r>
            <a:r>
              <a:rPr lang="es-ES" sz="2800" spc="-85" dirty="0" smtClean="0">
                <a:latin typeface="Arial Unicode MS"/>
                <a:cs typeface="Arial Unicode MS"/>
              </a:rPr>
              <a:t>1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ohm)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por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Puente</a:t>
            </a:r>
            <a:r>
              <a:rPr lang="es-ES" sz="2800" i="1" spc="11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de</a:t>
            </a:r>
            <a:r>
              <a:rPr lang="es-ES" sz="2800" i="1" spc="110" dirty="0" smtClean="0">
                <a:latin typeface="Arial"/>
                <a:cs typeface="Arial"/>
              </a:rPr>
              <a:t> </a:t>
            </a:r>
            <a:r>
              <a:rPr lang="es-ES" sz="2800" i="1" dirty="0" err="1" smtClean="0">
                <a:latin typeface="Arial"/>
                <a:cs typeface="Arial"/>
              </a:rPr>
              <a:t>Wheatstone</a:t>
            </a:r>
            <a:r>
              <a:rPr lang="es-ES" sz="2800" dirty="0" smtClean="0">
                <a:latin typeface="Arial Unicode MS"/>
                <a:cs typeface="Arial Unicode MS"/>
              </a:rPr>
              <a:t>.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 </a:t>
            </a:r>
            <a:r>
              <a:rPr lang="es-ES" sz="2800" dirty="0" smtClean="0">
                <a:latin typeface="Arial Unicode MS"/>
                <a:cs typeface="Arial Unicode MS"/>
              </a:rPr>
              <a:t>esta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manera,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minimizan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errores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medición.</a:t>
            </a:r>
            <a:endParaRPr lang="es-ES" sz="2800" dirty="0">
              <a:latin typeface="Arial Unicode MS"/>
              <a:cs typeface="Arial Unicode MS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604" y="4338588"/>
            <a:ext cx="9951826" cy="5880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Rectángulo 387"/>
          <p:cNvSpPr/>
          <p:nvPr/>
        </p:nvSpPr>
        <p:spPr>
          <a:xfrm>
            <a:off x="9730" y="241300"/>
            <a:ext cx="7924799" cy="14891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algn="just">
              <a:lnSpc>
                <a:spcPct val="100000"/>
              </a:lnSpc>
            </a:pPr>
            <a:r>
              <a:rPr lang="es-ES" sz="2000" b="1" dirty="0" smtClean="0">
                <a:solidFill>
                  <a:srgbClr val="00007F"/>
                </a:solidFill>
                <a:latin typeface="Arial"/>
                <a:cs typeface="Arial"/>
              </a:rPr>
              <a:t>3.</a:t>
            </a:r>
            <a:r>
              <a:rPr lang="es-ES" sz="2000" b="1" spc="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400" b="1" dirty="0" smtClean="0">
                <a:solidFill>
                  <a:srgbClr val="00007F"/>
                </a:solidFill>
                <a:latin typeface="Arial"/>
                <a:cs typeface="Arial"/>
              </a:rPr>
              <a:t>MEDIDA</a:t>
            </a:r>
            <a:r>
              <a:rPr lang="es-ES" sz="2400" b="1" spc="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400" b="1" spc="-50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2400" b="1" spc="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400" b="1" dirty="0" smtClean="0">
                <a:solidFill>
                  <a:srgbClr val="00007F"/>
                </a:solidFill>
                <a:latin typeface="Arial"/>
                <a:cs typeface="Arial"/>
              </a:rPr>
              <a:t>IMPEDANCIA</a:t>
            </a:r>
            <a:r>
              <a:rPr lang="es-ES" sz="2400" b="1" spc="5" dirty="0" smtClean="0">
                <a:solidFill>
                  <a:srgbClr val="00007F"/>
                </a:solidFill>
                <a:latin typeface="Arial"/>
                <a:cs typeface="Arial"/>
              </a:rPr>
              <a:t> CORTOCIRCUITO</a:t>
            </a:r>
            <a:endParaRPr lang="es-ES" sz="2400" b="1" spc="-10" dirty="0" smtClean="0">
              <a:solidFill>
                <a:srgbClr val="00007F"/>
              </a:solidFill>
              <a:latin typeface="Arial"/>
              <a:cs typeface="Arial"/>
            </a:endParaRPr>
          </a:p>
          <a:p>
            <a:pPr marL="177165" algn="just">
              <a:lnSpc>
                <a:spcPct val="100000"/>
              </a:lnSpc>
            </a:pPr>
            <a:endParaRPr lang="es-ES" sz="2400" dirty="0" smtClean="0">
              <a:latin typeface="Arial"/>
              <a:cs typeface="Arial"/>
            </a:endParaRPr>
          </a:p>
          <a:p>
            <a:pPr marL="177165" marR="358775" algn="just">
              <a:lnSpc>
                <a:spcPct val="127800"/>
              </a:lnSpc>
              <a:spcBef>
                <a:spcPts val="855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pérdidas</a:t>
            </a:r>
            <a:r>
              <a:rPr lang="es-ES" sz="2400" spc="120" dirty="0" smtClean="0">
                <a:latin typeface="Arial Unicode MS"/>
                <a:cs typeface="Arial Unicode MS"/>
              </a:rPr>
              <a:t> e impedancia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cortocircuito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garantizados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valores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informados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el</a:t>
            </a:r>
            <a:r>
              <a:rPr lang="es-ES" sz="2400" dirty="0" smtClean="0">
                <a:latin typeface="Arial Unicode MS"/>
                <a:cs typeface="Arial Unicode MS"/>
              </a:rPr>
              <a:t> fabricante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clientes.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impedancia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cortocircuito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parámetro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importante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especialmente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el</a:t>
            </a:r>
            <a:r>
              <a:rPr lang="es-ES" sz="2400" dirty="0" smtClean="0">
                <a:latin typeface="Arial Unicode MS"/>
                <a:cs typeface="Arial Unicode MS"/>
              </a:rPr>
              <a:t> funcionamiento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paralelo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transformadores,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donde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pérdidas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cortocircuito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son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importantes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desde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punto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vista</a:t>
            </a:r>
            <a:r>
              <a:rPr lang="es-ES" sz="240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económico.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endParaRPr lang="es-ES" sz="2400" dirty="0" smtClean="0">
              <a:latin typeface="Times New Roman"/>
              <a:cs typeface="Times New Roman"/>
            </a:endParaRPr>
          </a:p>
          <a:p>
            <a:pPr marL="177165" marR="312420" algn="just">
              <a:lnSpc>
                <a:spcPct val="112599"/>
              </a:lnSpc>
            </a:pPr>
            <a:r>
              <a:rPr lang="es-ES" sz="2400" spc="-10" dirty="0" smtClean="0">
                <a:latin typeface="Arial Unicode MS"/>
                <a:cs typeface="Arial Unicode MS"/>
              </a:rPr>
              <a:t>Esta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medida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realiza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determinar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pérdidas</a:t>
            </a:r>
            <a:r>
              <a:rPr lang="es-ES" sz="2400" spc="120" dirty="0" smtClean="0">
                <a:latin typeface="Arial Unicode MS"/>
                <a:cs typeface="Arial Unicode MS"/>
              </a:rPr>
              <a:t> en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carga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transformador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tensión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cortocircuito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la </a:t>
            </a:r>
            <a:r>
              <a:rPr lang="es-ES" sz="2400" dirty="0" smtClean="0">
                <a:latin typeface="Arial Unicode MS"/>
                <a:cs typeface="Arial Unicode MS"/>
              </a:rPr>
              <a:t>frecuencia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nominales.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Las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medidas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realizan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separado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cada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devanado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(por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ejemplo,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entre</a:t>
            </a:r>
            <a:r>
              <a:rPr lang="es-ES" sz="2400" spc="114" dirty="0" smtClean="0">
                <a:latin typeface="Arial Unicode MS"/>
                <a:cs typeface="Arial Unicode MS"/>
              </a:rPr>
              <a:t> el </a:t>
            </a:r>
            <a:r>
              <a:rPr lang="es-ES" sz="2400" spc="-30" dirty="0" smtClean="0">
                <a:latin typeface="Arial Unicode MS"/>
                <a:cs typeface="Arial Unicode MS"/>
              </a:rPr>
              <a:t>1er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bobinado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2do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un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transformador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dos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devanados;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entre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-30" dirty="0" smtClean="0">
                <a:latin typeface="Arial Unicode MS"/>
                <a:cs typeface="Arial Unicode MS"/>
              </a:rPr>
              <a:t>1er y </a:t>
            </a:r>
            <a:r>
              <a:rPr lang="es-ES" sz="2400" dirty="0" smtClean="0">
                <a:latin typeface="Arial Unicode MS"/>
                <a:cs typeface="Arial Unicode MS"/>
              </a:rPr>
              <a:t>2do, entre</a:t>
            </a:r>
            <a:r>
              <a:rPr lang="es-ES" sz="2400" spc="114" dirty="0" smtClean="0">
                <a:latin typeface="Arial Unicode MS"/>
                <a:cs typeface="Arial Unicode MS"/>
              </a:rPr>
              <a:t> el </a:t>
            </a:r>
            <a:r>
              <a:rPr lang="es-ES" sz="2400" spc="-30" dirty="0" smtClean="0">
                <a:latin typeface="Arial Unicode MS"/>
                <a:cs typeface="Arial Unicode MS"/>
              </a:rPr>
              <a:t>1er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3er y </a:t>
            </a:r>
            <a:r>
              <a:rPr lang="es-ES" sz="2400" dirty="0" smtClean="0">
                <a:latin typeface="Arial Unicode MS"/>
                <a:cs typeface="Arial Unicode MS"/>
              </a:rPr>
              <a:t>entre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2do y 3er para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un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transformador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tres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devanados).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-45" dirty="0" smtClean="0">
                <a:latin typeface="Arial Unicode MS"/>
                <a:cs typeface="Arial Unicode MS"/>
              </a:rPr>
              <a:t>Si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rango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tomas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superior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al </a:t>
            </a:r>
            <a:r>
              <a:rPr lang="es-ES" sz="2400" spc="-10" dirty="0" smtClean="0">
                <a:latin typeface="Arial Unicode MS"/>
                <a:cs typeface="Arial Unicode MS"/>
              </a:rPr>
              <a:t>5%,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mediciones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también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repiten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tomas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extremas.</a:t>
            </a:r>
          </a:p>
          <a:p>
            <a:pPr marL="177165" marR="312420" algn="just">
              <a:lnSpc>
                <a:spcPct val="112599"/>
              </a:lnSpc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77165" marR="312420" algn="just">
              <a:lnSpc>
                <a:spcPct val="112599"/>
              </a:lnSpc>
            </a:pPr>
            <a:endParaRPr lang="es-ES" sz="20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</a:pPr>
            <a:endParaRPr lang="es-ES" sz="2000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lang="es-ES" sz="2000" dirty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lang="es-ES" sz="2000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lang="es-ES" sz="2000" dirty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lang="es-ES" sz="2000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lang="es-ES" sz="2000" dirty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lang="es-ES" sz="2000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lang="es-ES" sz="2000" dirty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lang="es-ES" sz="2000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lang="es-ES" sz="2000" dirty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lang="es-ES" sz="2000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lang="es-ES" sz="2000" dirty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lang="es-ES" sz="2000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lang="es-ES" sz="2000" dirty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lang="es-ES" sz="2000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lang="es-ES" sz="2000" dirty="0" smtClean="0">
              <a:latin typeface="Times New Roman"/>
              <a:cs typeface="Times New Roman"/>
            </a:endParaRPr>
          </a:p>
        </p:txBody>
      </p:sp>
      <p:sp>
        <p:nvSpPr>
          <p:cNvPr id="389" name="Rectángulo 388"/>
          <p:cNvSpPr/>
          <p:nvPr/>
        </p:nvSpPr>
        <p:spPr>
          <a:xfrm>
            <a:off x="9637576" y="9842500"/>
            <a:ext cx="7518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68425" algn="just">
              <a:lnSpc>
                <a:spcPct val="100000"/>
              </a:lnSpc>
              <a:spcBef>
                <a:spcPts val="880"/>
              </a:spcBef>
            </a:pPr>
            <a:r>
              <a:rPr lang="es-ES" sz="1800" i="1" dirty="0" smtClean="0">
                <a:latin typeface="Arial"/>
                <a:cs typeface="Arial"/>
              </a:rPr>
              <a:t>Figura</a:t>
            </a:r>
            <a:r>
              <a:rPr lang="es-ES" sz="1800" i="1" spc="8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3-1:</a:t>
            </a:r>
            <a:r>
              <a:rPr lang="es-ES" sz="1800" i="1" spc="85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circuito</a:t>
            </a:r>
            <a:r>
              <a:rPr lang="es-ES" sz="1800" i="1" spc="85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para</a:t>
            </a:r>
            <a:r>
              <a:rPr lang="es-ES" sz="1800" i="1" spc="85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la</a:t>
            </a:r>
            <a:r>
              <a:rPr lang="es-ES" sz="1800" i="1" spc="85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medida</a:t>
            </a:r>
            <a:r>
              <a:rPr lang="es-ES" sz="1800" i="1" spc="85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de</a:t>
            </a:r>
            <a:r>
              <a:rPr lang="es-ES" sz="1800" i="1" spc="85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pérdida</a:t>
            </a:r>
            <a:r>
              <a:rPr lang="es-ES" sz="1800" i="1" spc="85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de</a:t>
            </a:r>
            <a:r>
              <a:rPr lang="es-ES" sz="1800" i="1" spc="85" dirty="0" smtClean="0">
                <a:latin typeface="Arial"/>
                <a:cs typeface="Arial"/>
              </a:rPr>
              <a:t> </a:t>
            </a:r>
            <a:r>
              <a:rPr lang="es-ES" sz="1800" i="1" spc="-10" dirty="0" smtClean="0">
                <a:latin typeface="Arial"/>
                <a:cs typeface="Arial"/>
              </a:rPr>
              <a:t>carga</a:t>
            </a:r>
            <a:endParaRPr lang="es-ES" sz="1800" dirty="0">
              <a:latin typeface="Arial"/>
              <a:cs typeface="Arial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356" y="546100"/>
            <a:ext cx="10820400" cy="92964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523956" y="4279900"/>
            <a:ext cx="2639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165" algn="just">
              <a:lnSpc>
                <a:spcPct val="100000"/>
              </a:lnSpc>
              <a:spcBef>
                <a:spcPts val="985"/>
              </a:spcBef>
            </a:pPr>
            <a:r>
              <a:rPr lang="es-ES" sz="18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Circuito</a:t>
            </a:r>
            <a:r>
              <a:rPr lang="es-ES" sz="1800" b="1" u="sng" spc="6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18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lang="es-ES" sz="1800" b="1" u="sng" spc="6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1800" b="1" u="sng" spc="-1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Medición</a:t>
            </a:r>
            <a:endParaRPr lang="es-ES" sz="1800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0385011" y="7831835"/>
            <a:ext cx="163830" cy="0"/>
          </a:xfrm>
          <a:custGeom>
            <a:avLst/>
            <a:gdLst/>
            <a:ahLst/>
            <a:cxnLst/>
            <a:rect l="l" t="t" r="r" b="b"/>
            <a:pathLst>
              <a:path w="163829">
                <a:moveTo>
                  <a:pt x="0" y="0"/>
                </a:moveTo>
                <a:lnTo>
                  <a:pt x="163830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Rectángulo 5"/>
          <p:cNvSpPr/>
          <p:nvPr/>
        </p:nvSpPr>
        <p:spPr>
          <a:xfrm>
            <a:off x="361092" y="274602"/>
            <a:ext cx="18288128" cy="9483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marR="478155" algn="just">
              <a:lnSpc>
                <a:spcPct val="119600"/>
              </a:lnSpc>
              <a:spcBef>
                <a:spcPts val="79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generalmente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HV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mientras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LV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cortocircuitado.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</a:t>
            </a:r>
            <a:r>
              <a:rPr lang="es-ES" sz="2800" dirty="0" smtClean="0">
                <a:latin typeface="Arial Unicode MS"/>
                <a:cs typeface="Arial Unicode MS"/>
              </a:rPr>
              <a:t> corriente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cerca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tanto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posible.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90" dirty="0" smtClean="0">
                <a:latin typeface="Arial Unicode MS"/>
                <a:cs typeface="Arial Unicode MS"/>
              </a:rPr>
              <a:t>Y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forma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onda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</a:t>
            </a:r>
            <a:r>
              <a:rPr lang="es-ES" sz="2800" dirty="0" smtClean="0">
                <a:latin typeface="Arial Unicode MS"/>
                <a:cs typeface="Arial Unicode MS"/>
              </a:rPr>
              <a:t> voltaje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 de forma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sinusoidal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frecuencia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nominal.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voltaje,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carga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cada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fase </a:t>
            </a:r>
            <a:r>
              <a:rPr lang="es-ES" sz="2800" dirty="0" smtClean="0">
                <a:latin typeface="Arial Unicode MS"/>
                <a:cs typeface="Arial Unicode MS"/>
              </a:rPr>
              <a:t>deben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medirse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prueba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177165" marR="478155" algn="just">
              <a:lnSpc>
                <a:spcPct val="119600"/>
              </a:lnSpc>
              <a:spcBef>
                <a:spcPts val="795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346075" algn="just">
              <a:lnSpc>
                <a:spcPct val="112900"/>
              </a:lnSpc>
              <a:spcBef>
                <a:spcPts val="910"/>
              </a:spcBef>
            </a:pPr>
            <a:r>
              <a:rPr lang="es-ES" sz="2800" spc="-20" dirty="0" smtClean="0">
                <a:latin typeface="Arial Unicode MS"/>
                <a:cs typeface="Arial Unicode MS"/>
              </a:rPr>
              <a:t>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caso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alimentar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sistema,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potencia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reactiva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encuentra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utilizando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bancos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2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capacitores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177165" marR="346075" algn="just">
              <a:lnSpc>
                <a:spcPct val="112900"/>
              </a:lnSpc>
              <a:spcBef>
                <a:spcPts val="910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365125" algn="just">
              <a:lnSpc>
                <a:spcPct val="106700"/>
              </a:lnSpc>
              <a:spcBef>
                <a:spcPts val="900"/>
              </a:spcBef>
            </a:pPr>
            <a:r>
              <a:rPr lang="es-ES" sz="2800" spc="-10" dirty="0" smtClean="0">
                <a:latin typeface="Arial Unicode MS"/>
                <a:cs typeface="Arial Unicode MS"/>
              </a:rPr>
              <a:t>Las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lecturas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tomarse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rápido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posible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evitar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cambios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aplicada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estar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25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155" dirty="0" smtClean="0">
                <a:latin typeface="Arial Unicode MS"/>
                <a:cs typeface="Arial Unicode MS"/>
              </a:rPr>
              <a:t>%……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100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60" dirty="0" smtClean="0">
                <a:latin typeface="Arial Unicode MS"/>
                <a:cs typeface="Arial Unicode MS"/>
              </a:rPr>
              <a:t>%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nominal.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errores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minimicen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177165" marR="365125" algn="just">
              <a:lnSpc>
                <a:spcPct val="106700"/>
              </a:lnSpc>
              <a:spcBef>
                <a:spcPts val="900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605790" algn="just">
              <a:lnSpc>
                <a:spcPct val="123700"/>
              </a:lnSpc>
              <a:spcBef>
                <a:spcPts val="84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Dado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completamente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inductivo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grandes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reactores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potencia,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factor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</a:t>
            </a:r>
            <a:r>
              <a:rPr lang="es-ES" sz="2800" dirty="0" smtClean="0">
                <a:latin typeface="Arial Unicode MS"/>
                <a:cs typeface="Arial Unicode MS"/>
              </a:rPr>
              <a:t> potencia</a:t>
            </a:r>
            <a:r>
              <a:rPr lang="es-ES" sz="2800" spc="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sistema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</a:t>
            </a:r>
            <a:r>
              <a:rPr lang="es-ES" sz="2800" dirty="0" err="1" smtClean="0">
                <a:latin typeface="Arial Unicode MS"/>
                <a:cs typeface="Arial Unicode MS"/>
              </a:rPr>
              <a:t>cos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ϕ)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sería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muy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pequeño.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(</a:t>
            </a:r>
            <a:r>
              <a:rPr lang="es-ES" sz="2800" spc="-20" dirty="0" err="1" smtClean="0">
                <a:latin typeface="Arial Unicode MS"/>
                <a:cs typeface="Arial Unicode MS"/>
              </a:rPr>
              <a:t>Cos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spc="60" dirty="0" smtClean="0">
                <a:latin typeface="Arial Unicode MS"/>
                <a:cs typeface="Arial Unicode MS"/>
              </a:rPr>
              <a:t>ϕ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=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0,015…0,003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90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-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spc="60" dirty="0" smtClean="0">
                <a:latin typeface="Arial Unicode MS"/>
                <a:cs typeface="Arial Unicode MS"/>
              </a:rPr>
              <a:t>ϕ</a:t>
            </a:r>
            <a:r>
              <a:rPr lang="es-ES" sz="2800" spc="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=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spc="-35" dirty="0" smtClean="0">
                <a:latin typeface="Arial Unicode MS"/>
                <a:cs typeface="Arial Unicode MS"/>
              </a:rPr>
              <a:t>1°….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10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min.),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errores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medida </a:t>
            </a:r>
            <a:r>
              <a:rPr lang="es-ES" sz="2800" dirty="0" smtClean="0">
                <a:latin typeface="Arial Unicode MS"/>
                <a:cs typeface="Arial Unicode MS"/>
              </a:rPr>
              <a:t>derivados</a:t>
            </a:r>
            <a:r>
              <a:rPr lang="es-ES" sz="2800" spc="1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1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medida</a:t>
            </a:r>
            <a:r>
              <a:rPr lang="es-ES" sz="2800" spc="1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serán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comparativamente</a:t>
            </a:r>
            <a:r>
              <a:rPr lang="es-ES" sz="2800" spc="19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elevados.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177165" algn="just">
              <a:lnSpc>
                <a:spcPct val="100000"/>
              </a:lnSpc>
            </a:pPr>
            <a:endParaRPr lang="es-ES" sz="2800" spc="-10" dirty="0" smtClean="0">
              <a:latin typeface="Arial Unicode MS"/>
              <a:cs typeface="Arial Unicode MS"/>
            </a:endParaRPr>
          </a:p>
          <a:p>
            <a:pPr marL="177165" algn="just">
              <a:lnSpc>
                <a:spcPct val="100000"/>
              </a:lnSpc>
            </a:pPr>
            <a:r>
              <a:rPr lang="es-ES" sz="2800" spc="-10" dirty="0" smtClean="0">
                <a:latin typeface="Arial Unicode MS"/>
                <a:cs typeface="Arial Unicode MS"/>
              </a:rPr>
              <a:t>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tales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casos,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resultados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mediciones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corregirse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mediante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factor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corrección.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</a:pPr>
            <a:endParaRPr lang="es-ES" sz="2400" dirty="0" smtClean="0">
              <a:latin typeface="Times New Roman"/>
              <a:cs typeface="Times New Roman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0385011" y="7831835"/>
            <a:ext cx="163830" cy="0"/>
          </a:xfrm>
          <a:custGeom>
            <a:avLst/>
            <a:gdLst/>
            <a:ahLst/>
            <a:cxnLst/>
            <a:rect l="l" t="t" r="r" b="b"/>
            <a:pathLst>
              <a:path w="163829">
                <a:moveTo>
                  <a:pt x="0" y="0"/>
                </a:moveTo>
                <a:lnTo>
                  <a:pt x="163830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Rectángulo 5"/>
          <p:cNvSpPr/>
          <p:nvPr/>
        </p:nvSpPr>
        <p:spPr>
          <a:xfrm>
            <a:off x="432530" y="1989114"/>
            <a:ext cx="8215370" cy="3875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algn="just">
              <a:lnSpc>
                <a:spcPct val="100000"/>
              </a:lnSpc>
            </a:pPr>
            <a:r>
              <a:rPr lang="es-ES" sz="2800" b="1" dirty="0" smtClean="0">
                <a:latin typeface="Arial"/>
                <a:cs typeface="Arial"/>
              </a:rPr>
              <a:t>Factor</a:t>
            </a:r>
            <a:r>
              <a:rPr lang="es-ES" sz="2800" b="1" spc="4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</a:t>
            </a:r>
            <a:r>
              <a:rPr lang="es-ES" sz="2800" b="1" spc="40" dirty="0" smtClean="0">
                <a:latin typeface="Arial"/>
                <a:cs typeface="Arial"/>
              </a:rPr>
              <a:t> </a:t>
            </a:r>
            <a:r>
              <a:rPr lang="es-ES" sz="2800" b="1" spc="-10" dirty="0" smtClean="0">
                <a:latin typeface="Arial"/>
                <a:cs typeface="Arial"/>
              </a:rPr>
              <a:t>corrección</a:t>
            </a:r>
          </a:p>
          <a:p>
            <a:pPr marL="177165" algn="just">
              <a:lnSpc>
                <a:spcPct val="100000"/>
              </a:lnSpc>
            </a:pPr>
            <a:endParaRPr lang="es-ES" sz="2800" dirty="0" smtClean="0">
              <a:latin typeface="Arial"/>
              <a:cs typeface="Arial"/>
            </a:endParaRPr>
          </a:p>
          <a:p>
            <a:pPr marL="177165" marR="428625">
              <a:lnSpc>
                <a:spcPct val="1129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acuerdo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normas,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evalúa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referencia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(por </a:t>
            </a:r>
            <a:r>
              <a:rPr lang="es-ES" sz="2800" dirty="0" smtClean="0">
                <a:latin typeface="Arial Unicode MS"/>
                <a:cs typeface="Arial Unicode MS"/>
              </a:rPr>
              <a:t>ejemplo,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75°C).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 temperatura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</a:t>
            </a:r>
            <a:r>
              <a:rPr lang="es-ES" sz="2800" i="1" dirty="0" err="1" smtClean="0">
                <a:latin typeface="Arial"/>
                <a:cs typeface="Arial"/>
              </a:rPr>
              <a:t>tm</a:t>
            </a:r>
            <a:r>
              <a:rPr lang="es-ES" sz="2800" dirty="0" smtClean="0">
                <a:latin typeface="Arial Unicode MS"/>
                <a:cs typeface="Arial Unicode MS"/>
              </a:rPr>
              <a:t>) las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corrigen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referencia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75°C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)</a:t>
            </a:r>
            <a:r>
              <a:rPr lang="es-ES" sz="2800" dirty="0" smtClean="0">
                <a:latin typeface="Arial Unicode MS"/>
                <a:cs typeface="Arial Unicode MS"/>
              </a:rPr>
              <a:t> según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normas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siguiente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manera;</a:t>
            </a:r>
            <a:endParaRPr lang="es-ES" sz="2800" dirty="0">
              <a:latin typeface="Arial Unicode MS"/>
              <a:cs typeface="Arial Unicode MS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0710" y="203164"/>
            <a:ext cx="10186990" cy="1007275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284956" y="393700"/>
            <a:ext cx="18516600" cy="8356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>
              <a:lnSpc>
                <a:spcPct val="1000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 cc </a:t>
            </a:r>
            <a:r>
              <a:rPr lang="es-ES" sz="2800" spc="-20" dirty="0" err="1" smtClean="0">
                <a:latin typeface="Arial Unicode MS"/>
                <a:cs typeface="Arial Unicode MS"/>
              </a:rPr>
              <a:t>Pdc</a:t>
            </a:r>
            <a:r>
              <a:rPr lang="es-ES" sz="2800" spc="-20" dirty="0" smtClean="0">
                <a:latin typeface="Arial Unicode MS"/>
                <a:cs typeface="Arial Unicode MS"/>
              </a:rPr>
              <a:t> 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“</a:t>
            </a:r>
            <a:r>
              <a:rPr lang="es-ES" sz="2800" i="1" dirty="0" err="1" smtClean="0">
                <a:latin typeface="Arial"/>
                <a:cs typeface="Arial"/>
              </a:rPr>
              <a:t>tm</a:t>
            </a:r>
            <a:r>
              <a:rPr lang="es-ES" sz="2800" dirty="0" smtClean="0">
                <a:latin typeface="Arial Unicode MS"/>
                <a:cs typeface="Arial Unicode MS"/>
              </a:rPr>
              <a:t>” se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calculan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utilizando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valores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 </a:t>
            </a:r>
            <a:r>
              <a:rPr lang="es-ES" sz="2800" i="1" dirty="0" err="1" smtClean="0">
                <a:latin typeface="Arial"/>
                <a:cs typeface="Arial"/>
              </a:rPr>
              <a:t>Rhv</a:t>
            </a:r>
            <a:r>
              <a:rPr lang="es-ES" sz="2800" i="1" dirty="0" smtClean="0">
                <a:latin typeface="Arial"/>
                <a:cs typeface="Arial"/>
              </a:rPr>
              <a:t> y</a:t>
            </a:r>
            <a:r>
              <a:rPr lang="es-ES" sz="2800" dirty="0" smtClean="0">
                <a:latin typeface="Arial Unicode MS"/>
                <a:cs typeface="Arial Unicode MS"/>
              </a:rPr>
              <a:t> </a:t>
            </a:r>
            <a:r>
              <a:rPr lang="es-ES" sz="2800" i="1" cap="small" dirty="0" err="1" smtClean="0">
                <a:latin typeface="Arial"/>
                <a:cs typeface="Arial"/>
              </a:rPr>
              <a:t>Rlv</a:t>
            </a:r>
            <a:r>
              <a:rPr lang="es-ES" sz="2800" i="1" cap="small" dirty="0" smtClean="0">
                <a:latin typeface="Arial"/>
                <a:cs typeface="Arial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obtenido</a:t>
            </a:r>
            <a:r>
              <a:rPr lang="es-ES" sz="2800" spc="-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-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-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medida</a:t>
            </a:r>
            <a:r>
              <a:rPr lang="es-ES" sz="2800" spc="-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-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-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resistencia:</a:t>
            </a:r>
            <a:r>
              <a:rPr lang="es-ES" sz="2800" spc="-20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Rhv</a:t>
            </a:r>
            <a:r>
              <a:rPr lang="es-ES" sz="2800" dirty="0" smtClean="0">
                <a:latin typeface="Arial Unicode MS"/>
                <a:cs typeface="Arial Unicode MS"/>
              </a:rPr>
              <a:t> y</a:t>
            </a:r>
            <a:r>
              <a:rPr lang="es-ES" sz="2800" spc="-20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Rllv</a:t>
            </a:r>
            <a:r>
              <a:rPr lang="es-ES" sz="2800" dirty="0" smtClean="0">
                <a:latin typeface="Arial Unicode MS"/>
                <a:cs typeface="Arial Unicode MS"/>
              </a:rPr>
              <a:t> entre</a:t>
            </a:r>
            <a:r>
              <a:rPr lang="es-ES" sz="2800" spc="-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-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-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línea</a:t>
            </a:r>
            <a:r>
              <a:rPr lang="es-ES" sz="2800" dirty="0" smtClean="0">
                <a:latin typeface="Arial Unicode MS"/>
                <a:cs typeface="Arial Unicode MS"/>
              </a:rPr>
              <a:t>.</a:t>
            </a:r>
          </a:p>
          <a:p>
            <a:pPr marL="177165">
              <a:lnSpc>
                <a:spcPct val="10000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</a:pPr>
            <a:endParaRPr lang="es-ES" sz="20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ct val="100000"/>
              </a:lnSpc>
              <a:spcBef>
                <a:spcPts val="5"/>
              </a:spcBef>
            </a:pPr>
            <a:endParaRPr lang="es-ES" sz="2000" b="1" spc="-10" dirty="0" smtClean="0">
              <a:latin typeface="Arial"/>
              <a:cs typeface="Arial"/>
            </a:endParaRPr>
          </a:p>
          <a:p>
            <a:pPr marL="177165" algn="just">
              <a:lnSpc>
                <a:spcPct val="100000"/>
              </a:lnSpc>
              <a:spcBef>
                <a:spcPts val="5"/>
              </a:spcBef>
            </a:pPr>
            <a:endParaRPr lang="es-ES" sz="2000" b="1" spc="-10" dirty="0" smtClean="0">
              <a:latin typeface="Arial"/>
              <a:cs typeface="Arial"/>
            </a:endParaRPr>
          </a:p>
          <a:p>
            <a:pPr marL="177165" algn="just">
              <a:lnSpc>
                <a:spcPct val="100000"/>
              </a:lnSpc>
              <a:spcBef>
                <a:spcPts val="5"/>
              </a:spcBef>
            </a:pPr>
            <a:endParaRPr lang="es-ES" sz="2000" b="1" spc="-10" dirty="0">
              <a:latin typeface="Arial"/>
              <a:cs typeface="Arial"/>
            </a:endParaRPr>
          </a:p>
          <a:p>
            <a:pPr marL="177165" algn="just">
              <a:lnSpc>
                <a:spcPct val="100000"/>
              </a:lnSpc>
              <a:spcBef>
                <a:spcPts val="5"/>
              </a:spcBef>
            </a:pPr>
            <a:endParaRPr lang="es-ES" sz="2000" b="1" spc="-10" dirty="0">
              <a:latin typeface="Arial"/>
              <a:cs typeface="Arial"/>
            </a:endParaRPr>
          </a:p>
          <a:p>
            <a:pPr marL="177165" algn="just">
              <a:lnSpc>
                <a:spcPct val="100000"/>
              </a:lnSpc>
              <a:spcBef>
                <a:spcPts val="5"/>
              </a:spcBef>
            </a:pPr>
            <a:r>
              <a:rPr lang="es-ES" sz="2800" b="1" spc="-10" dirty="0" smtClean="0">
                <a:latin typeface="Arial"/>
                <a:cs typeface="Arial"/>
              </a:rPr>
              <a:t>Las</a:t>
            </a:r>
            <a:r>
              <a:rPr lang="es-ES" sz="2800" b="1" spc="8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pérdidas</a:t>
            </a:r>
            <a:r>
              <a:rPr lang="es-ES" sz="2800" b="1" spc="9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</a:t>
            </a:r>
            <a:r>
              <a:rPr lang="es-ES" sz="2800" b="1" spc="9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carga</a:t>
            </a:r>
            <a:r>
              <a:rPr lang="es-ES" sz="2800" b="1" spc="9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a</a:t>
            </a:r>
            <a:r>
              <a:rPr lang="es-ES" sz="2800" b="1" spc="9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la</a:t>
            </a:r>
            <a:r>
              <a:rPr lang="es-ES" sz="2800" b="1" spc="9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temperatura</a:t>
            </a:r>
            <a:r>
              <a:rPr lang="es-ES" sz="2800" b="1" spc="8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</a:t>
            </a:r>
            <a:r>
              <a:rPr lang="es-ES" sz="2800" b="1" spc="90" dirty="0" smtClean="0">
                <a:latin typeface="Arial"/>
                <a:cs typeface="Arial"/>
              </a:rPr>
              <a:t> </a:t>
            </a:r>
            <a:r>
              <a:rPr lang="es-ES" sz="2800" b="1" spc="-10" dirty="0" smtClean="0">
                <a:latin typeface="Arial"/>
                <a:cs typeface="Arial"/>
              </a:rPr>
              <a:t>referencia:</a:t>
            </a:r>
            <a:endParaRPr lang="es-ES" sz="2800" dirty="0" smtClean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lang="es-ES" sz="2800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25"/>
              </a:spcBef>
            </a:pPr>
            <a:endParaRPr lang="es-ES" sz="2000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25"/>
              </a:spcBef>
            </a:pPr>
            <a:endParaRPr lang="es-ES" sz="2000" dirty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25"/>
              </a:spcBef>
            </a:pPr>
            <a:endParaRPr lang="es-ES" sz="2000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25"/>
              </a:spcBef>
            </a:pPr>
            <a:endParaRPr lang="es-ES" sz="2000" dirty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25"/>
              </a:spcBef>
            </a:pPr>
            <a:endParaRPr lang="es-ES" sz="2000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25"/>
              </a:spcBef>
            </a:pPr>
            <a:endParaRPr lang="es-ES" sz="2000" dirty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25"/>
              </a:spcBef>
            </a:pPr>
            <a:endParaRPr lang="es-ES" sz="2000" dirty="0" smtClean="0">
              <a:latin typeface="Times New Roman"/>
              <a:cs typeface="Times New Roman"/>
            </a:endParaRPr>
          </a:p>
          <a:p>
            <a:pPr marL="177165" marR="639445" algn="just">
              <a:lnSpc>
                <a:spcPct val="137100"/>
              </a:lnSpc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77165" marR="639445" algn="just">
              <a:lnSpc>
                <a:spcPct val="137100"/>
              </a:lnSpc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77165" marR="639445" algn="just">
              <a:lnSpc>
                <a:spcPct val="137100"/>
              </a:lnSpc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77165" marR="639445" algn="just">
              <a:lnSpc>
                <a:spcPct val="137100"/>
              </a:lnSpc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77165" marR="639445" algn="just">
              <a:lnSpc>
                <a:spcPct val="137100"/>
              </a:lnSpc>
            </a:pPr>
            <a:endParaRPr lang="es-ES" sz="2000" spc="-10" dirty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</a:pPr>
            <a:endParaRPr lang="es-ES" sz="2000" dirty="0" smtClean="0">
              <a:latin typeface="Times New Roman"/>
              <a:cs typeface="Times New Roman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678" y="3632188"/>
            <a:ext cx="10301371" cy="6710378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5670" y="1560486"/>
            <a:ext cx="13573220" cy="1643074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56356" y="-2540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284956" y="393700"/>
            <a:ext cx="18516600" cy="5200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marR="639445" algn="just">
              <a:lnSpc>
                <a:spcPct val="137100"/>
              </a:lnSpc>
            </a:pPr>
            <a:r>
              <a:rPr lang="es-ES" sz="2800" spc="-10" dirty="0" smtClean="0">
                <a:latin typeface="Arial Unicode MS"/>
                <a:cs typeface="Arial Unicode MS"/>
              </a:rPr>
              <a:t>Las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mediciones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correcciones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carga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tensiones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impedancia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cortocircuito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realizar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tomas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nominales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extremas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177165" marR="639445" algn="just">
              <a:lnSpc>
                <a:spcPct val="13710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412750" algn="just">
              <a:lnSpc>
                <a:spcPct val="100000"/>
              </a:lnSpc>
            </a:pPr>
            <a:r>
              <a:rPr lang="es-ES" sz="2800" spc="-45" dirty="0" smtClean="0">
                <a:latin typeface="Arial Unicode MS"/>
                <a:cs typeface="Arial Unicode MS"/>
              </a:rPr>
              <a:t>Si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por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cortocircuito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55" dirty="0" smtClean="0">
                <a:latin typeface="Arial Unicode MS"/>
                <a:cs typeface="Arial Unicode MS"/>
              </a:rPr>
              <a:t>un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frecuencia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diferente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nominal,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siguiente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corrección: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5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ct val="10000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algn="just">
              <a:lnSpc>
                <a:spcPct val="100000"/>
              </a:lnSpc>
            </a:pPr>
            <a:endParaRPr lang="es-ES" sz="2800" dirty="0">
              <a:latin typeface="Arial Unicode MS"/>
              <a:cs typeface="Arial Unicode MS"/>
            </a:endParaRPr>
          </a:p>
          <a:p>
            <a:pPr marL="177165" algn="just">
              <a:lnSpc>
                <a:spcPct val="10000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algn="just">
              <a:lnSpc>
                <a:spcPct val="1000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Dónde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;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</a:pPr>
            <a:endParaRPr lang="es-ES" sz="2000" dirty="0" smtClean="0">
              <a:latin typeface="Times New Roman"/>
              <a:cs typeface="Times New Roman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042" y="2989246"/>
            <a:ext cx="14359038" cy="1571636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736" y="5346700"/>
            <a:ext cx="10444170" cy="1357322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56356" y="-2540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Rectángulo 371"/>
          <p:cNvSpPr/>
          <p:nvPr/>
        </p:nvSpPr>
        <p:spPr>
          <a:xfrm>
            <a:off x="37306" y="152400"/>
            <a:ext cx="8481374" cy="11781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algn="just">
              <a:lnSpc>
                <a:spcPct val="100000"/>
              </a:lnSpc>
              <a:spcBef>
                <a:spcPts val="5"/>
              </a:spcBef>
            </a:pPr>
            <a:r>
              <a:rPr lang="es-ES" sz="2400" b="1" dirty="0" smtClean="0">
                <a:solidFill>
                  <a:srgbClr val="00007F"/>
                </a:solidFill>
                <a:latin typeface="Arial"/>
                <a:cs typeface="Arial"/>
              </a:rPr>
              <a:t>4.</a:t>
            </a:r>
            <a:r>
              <a:rPr lang="es-ES" sz="2400" b="1" spc="-1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400" b="1" dirty="0" smtClean="0">
                <a:solidFill>
                  <a:srgbClr val="00007F"/>
                </a:solidFill>
                <a:latin typeface="Arial"/>
                <a:cs typeface="Arial"/>
              </a:rPr>
              <a:t>MEDIDA</a:t>
            </a:r>
            <a:r>
              <a:rPr lang="es-ES" sz="2400" b="1" spc="-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400" b="1" spc="-50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2400" b="1" spc="-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400" b="1" spc="-70" dirty="0" smtClean="0">
                <a:solidFill>
                  <a:srgbClr val="00007F"/>
                </a:solidFill>
                <a:latin typeface="Arial"/>
                <a:cs typeface="Arial"/>
              </a:rPr>
              <a:t>LAS</a:t>
            </a:r>
            <a:r>
              <a:rPr lang="es-ES" sz="2400" b="1" spc="-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400" b="1" spc="-30" dirty="0" smtClean="0">
                <a:solidFill>
                  <a:srgbClr val="00007F"/>
                </a:solidFill>
                <a:latin typeface="Arial"/>
                <a:cs typeface="Arial"/>
              </a:rPr>
              <a:t>PÉRDIDAS</a:t>
            </a:r>
            <a:r>
              <a:rPr lang="es-ES" sz="2400" b="1" spc="-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400" b="1" dirty="0" smtClean="0">
                <a:solidFill>
                  <a:srgbClr val="00007F"/>
                </a:solidFill>
                <a:latin typeface="Arial"/>
                <a:cs typeface="Arial"/>
              </a:rPr>
              <a:t>EN</a:t>
            </a:r>
            <a:r>
              <a:rPr lang="es-ES" sz="2400" b="1" spc="-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400" b="1" spc="-10" dirty="0" smtClean="0">
                <a:solidFill>
                  <a:srgbClr val="00007F"/>
                </a:solidFill>
                <a:latin typeface="Arial"/>
                <a:cs typeface="Arial"/>
              </a:rPr>
              <a:t>VACÍO</a:t>
            </a:r>
          </a:p>
          <a:p>
            <a:pPr marL="177165" algn="just">
              <a:lnSpc>
                <a:spcPct val="100000"/>
              </a:lnSpc>
              <a:spcBef>
                <a:spcPts val="5"/>
              </a:spcBef>
            </a:pPr>
            <a:endParaRPr lang="es-ES" sz="2400" dirty="0" smtClean="0">
              <a:latin typeface="Arial"/>
              <a:cs typeface="Arial"/>
            </a:endParaRPr>
          </a:p>
          <a:p>
            <a:pPr marL="177165" marR="355600" algn="just">
              <a:lnSpc>
                <a:spcPct val="125000"/>
              </a:lnSpc>
              <a:spcBef>
                <a:spcPts val="875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 vacío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realiza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cuando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devanados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conectado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fuente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alimentación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(generalmente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devanado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spc="-20" dirty="0" smtClean="0">
                <a:latin typeface="Arial Unicode MS"/>
                <a:cs typeface="Arial Unicode MS"/>
              </a:rPr>
              <a:t>HV)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mientras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otro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devanado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recibe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tensión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nominal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frecuencia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nominal.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Entonces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pérdidas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en vacío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(P0)</a:t>
            </a:r>
            <a:r>
              <a:rPr lang="es-ES" sz="2400" spc="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 vacío</a:t>
            </a:r>
            <a:r>
              <a:rPr lang="es-ES" sz="2400" spc="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(</a:t>
            </a:r>
            <a:r>
              <a:rPr lang="es-ES" sz="2400" spc="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I0)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miden.</a:t>
            </a:r>
            <a:r>
              <a:rPr lang="es-ES" sz="2400" spc="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</a:t>
            </a:r>
            <a:r>
              <a:rPr lang="es-ES" sz="2400" spc="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suele</a:t>
            </a:r>
            <a:r>
              <a:rPr lang="es-ES" sz="2400" spc="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realizar</a:t>
            </a:r>
            <a:r>
              <a:rPr lang="es-ES" sz="2400" spc="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entre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90</a:t>
            </a:r>
            <a:r>
              <a:rPr lang="es-ES" sz="2400" spc="55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%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-</a:t>
            </a:r>
            <a:r>
              <a:rPr lang="es-ES" sz="2400" spc="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115</a:t>
            </a:r>
            <a:r>
              <a:rPr lang="es-ES" sz="2400" spc="55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%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 Se</a:t>
            </a:r>
            <a:r>
              <a:rPr lang="es-ES" sz="2400" spc="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determina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el</a:t>
            </a:r>
            <a:r>
              <a:rPr lang="es-ES" sz="2400" dirty="0" smtClean="0">
                <a:latin typeface="Arial Unicode MS"/>
                <a:cs typeface="Arial Unicode MS"/>
              </a:rPr>
              <a:t> voltaje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intervalos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iguales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valores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correspondientes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voltajes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nominales.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50"/>
              </a:spcBef>
            </a:pPr>
            <a:endParaRPr lang="es-ES" sz="24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ct val="100000"/>
              </a:lnSpc>
            </a:pPr>
            <a:r>
              <a:rPr lang="es-ES" sz="2400" b="1" dirty="0" smtClean="0">
                <a:latin typeface="Arial"/>
                <a:cs typeface="Arial"/>
              </a:rPr>
              <a:t>Pérdidas</a:t>
            </a:r>
            <a:r>
              <a:rPr lang="es-ES" sz="2400" b="1" spc="55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en vacío</a:t>
            </a:r>
            <a:r>
              <a:rPr lang="es-ES" sz="2400" b="1" spc="60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y</a:t>
            </a:r>
            <a:r>
              <a:rPr lang="es-ES" sz="2400" b="1" spc="60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corriente</a:t>
            </a:r>
            <a:r>
              <a:rPr lang="es-ES" sz="2400" b="1" spc="60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en vacío</a:t>
            </a:r>
            <a:endParaRPr lang="es-ES" sz="2400" b="1" spc="-10" dirty="0" smtClean="0">
              <a:latin typeface="Arial"/>
              <a:cs typeface="Arial"/>
            </a:endParaRPr>
          </a:p>
          <a:p>
            <a:pPr marL="177165" algn="just">
              <a:lnSpc>
                <a:spcPct val="100000"/>
              </a:lnSpc>
            </a:pPr>
            <a:endParaRPr lang="es-ES" sz="2400" dirty="0" smtClean="0">
              <a:latin typeface="Arial"/>
              <a:cs typeface="Arial"/>
            </a:endParaRPr>
          </a:p>
          <a:p>
            <a:pPr marL="177165" algn="just">
              <a:lnSpc>
                <a:spcPct val="100000"/>
              </a:lnSpc>
              <a:spcBef>
                <a:spcPts val="825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siguientes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pérdidas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ocurren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 vacío</a:t>
            </a:r>
          </a:p>
          <a:p>
            <a:pPr marL="405765" indent="-229235" algn="just">
              <a:lnSpc>
                <a:spcPct val="100000"/>
              </a:lnSpc>
              <a:spcBef>
                <a:spcPts val="445"/>
              </a:spcBef>
              <a:buSzPct val="153846"/>
              <a:buChar char="-"/>
              <a:tabLst>
                <a:tab pos="405765" algn="l"/>
                <a:tab pos="406400" algn="l"/>
              </a:tabLst>
            </a:pPr>
            <a:r>
              <a:rPr lang="es-ES" sz="2400" dirty="0" smtClean="0">
                <a:latin typeface="Arial Unicode MS"/>
                <a:cs typeface="Arial Unicode MS"/>
              </a:rPr>
              <a:t>Pérdidas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hierro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núcleo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transformador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otras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partes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metálicas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405765" indent="-229235" algn="just">
              <a:lnSpc>
                <a:spcPct val="100000"/>
              </a:lnSpc>
              <a:spcBef>
                <a:spcPts val="400"/>
              </a:spcBef>
              <a:buSzPct val="133333"/>
              <a:buChar char="-"/>
              <a:tabLst>
                <a:tab pos="405765" algn="l"/>
                <a:tab pos="406400" algn="l"/>
              </a:tabLst>
            </a:pPr>
            <a:r>
              <a:rPr lang="es-ES" sz="2400" dirty="0" smtClean="0">
                <a:latin typeface="Arial Unicode MS"/>
                <a:cs typeface="Arial Unicode MS"/>
              </a:rPr>
              <a:t>Pérdidas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dieléctricas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aislamiento.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405765" indent="-229235" algn="just">
              <a:lnSpc>
                <a:spcPct val="100000"/>
              </a:lnSpc>
              <a:spcBef>
                <a:spcPts val="395"/>
              </a:spcBef>
              <a:buSzPct val="142857"/>
              <a:buChar char="-"/>
              <a:tabLst>
                <a:tab pos="405765" algn="l"/>
                <a:tab pos="406400" algn="l"/>
              </a:tabLst>
            </a:pPr>
            <a:r>
              <a:rPr lang="es-ES" sz="2400" dirty="0" smtClean="0">
                <a:latin typeface="Arial Unicode MS"/>
                <a:cs typeface="Arial Unicode MS"/>
              </a:rPr>
              <a:t>Pérdidas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carga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causadas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 vacío</a:t>
            </a:r>
          </a:p>
          <a:p>
            <a:pPr marL="177165" marR="412115" algn="just">
              <a:lnSpc>
                <a:spcPct val="142100"/>
              </a:lnSpc>
              <a:spcBef>
                <a:spcPts val="844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Dado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dos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últimas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pérdidas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mencionadas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son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relativamente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muy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bajas,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pueden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ignorarse.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modo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pérdidas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 vacío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son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solo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pérdidas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hierro.</a:t>
            </a:r>
          </a:p>
          <a:p>
            <a:pPr marL="177165" marR="412115" algn="just">
              <a:lnSpc>
                <a:spcPct val="142100"/>
              </a:lnSpc>
              <a:spcBef>
                <a:spcPts val="844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</a:pPr>
            <a:endParaRPr lang="es-ES" sz="20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50"/>
              </a:spcBef>
            </a:pPr>
            <a:endParaRPr lang="es-ES" sz="2000" dirty="0" smtClean="0">
              <a:latin typeface="Times New Roman"/>
              <a:cs typeface="Times New Roman"/>
            </a:endParaRPr>
          </a:p>
        </p:txBody>
      </p:sp>
      <p:sp>
        <p:nvSpPr>
          <p:cNvPr id="373" name="Rectángulo 372"/>
          <p:cNvSpPr/>
          <p:nvPr/>
        </p:nvSpPr>
        <p:spPr>
          <a:xfrm>
            <a:off x="10571956" y="10071100"/>
            <a:ext cx="6059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68425">
              <a:lnSpc>
                <a:spcPct val="100000"/>
              </a:lnSpc>
            </a:pPr>
            <a:r>
              <a:rPr lang="es-ES" sz="1800" i="1" dirty="0" smtClean="0">
                <a:latin typeface="Arial"/>
                <a:cs typeface="Arial"/>
              </a:rPr>
              <a:t>Figura</a:t>
            </a:r>
            <a:r>
              <a:rPr lang="es-ES" sz="1800" i="1" spc="85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4-1:</a:t>
            </a:r>
            <a:r>
              <a:rPr lang="es-ES" sz="1800" i="1" spc="9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circuito</a:t>
            </a:r>
            <a:r>
              <a:rPr lang="es-ES" sz="1800" i="1" spc="9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para</a:t>
            </a:r>
            <a:r>
              <a:rPr lang="es-ES" sz="1800" i="1" spc="9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la</a:t>
            </a:r>
            <a:r>
              <a:rPr lang="es-ES" sz="1800" i="1" spc="9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medida</a:t>
            </a:r>
            <a:r>
              <a:rPr lang="es-ES" sz="1800" i="1" spc="9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en vacío</a:t>
            </a:r>
            <a:endParaRPr lang="es-ES" sz="1800" dirty="0">
              <a:latin typeface="Arial"/>
              <a:cs typeface="Arial"/>
            </a:endParaRPr>
          </a:p>
        </p:txBody>
      </p:sp>
      <p:pic>
        <p:nvPicPr>
          <p:cNvPr id="374" name="Imagen 3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6462" y="0"/>
            <a:ext cx="10237451" cy="97536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ángulo 1"/>
          <p:cNvSpPr/>
          <p:nvPr/>
        </p:nvSpPr>
        <p:spPr>
          <a:xfrm>
            <a:off x="7933520" y="5060948"/>
            <a:ext cx="28575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algn="just">
              <a:lnSpc>
                <a:spcPct val="100000"/>
              </a:lnSpc>
              <a:spcBef>
                <a:spcPts val="705"/>
              </a:spcBef>
            </a:pPr>
            <a:r>
              <a:rPr lang="es-ES" sz="18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Circuito</a:t>
            </a:r>
            <a:r>
              <a:rPr lang="es-ES" sz="1800" b="1" u="sng" spc="114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18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lang="es-ES" sz="1800" b="1" u="sng" spc="114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18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medida</a:t>
            </a:r>
            <a:r>
              <a:rPr lang="es-ES" sz="1800" b="1" spc="114" dirty="0" smtClean="0">
                <a:latin typeface="Arial"/>
                <a:cs typeface="Arial"/>
              </a:rPr>
              <a:t> </a:t>
            </a:r>
            <a:r>
              <a:rPr lang="es-ES" sz="1800" b="1" u="sng" spc="-5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lang="es-ES" sz="1800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08756" y="0"/>
            <a:ext cx="9082086" cy="14741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marR="295910" algn="just">
              <a:lnSpc>
                <a:spcPct val="1196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Dado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determinarse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condiciones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estándar,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necesario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corrección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forma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</a:t>
            </a:r>
            <a:r>
              <a:rPr lang="es-ES" sz="2800" dirty="0" smtClean="0">
                <a:latin typeface="Arial Unicode MS"/>
                <a:cs typeface="Arial Unicode MS"/>
              </a:rPr>
              <a:t> onda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mediante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cual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corrigen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correspondan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condiciones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</a:t>
            </a:r>
            <a:r>
              <a:rPr lang="es-ES" sz="2800" dirty="0" smtClean="0">
                <a:latin typeface="Arial Unicode MS"/>
                <a:cs typeface="Arial Unicode MS"/>
              </a:rPr>
              <a:t> alimentación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sinusoidal.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endParaRPr lang="es-ES" sz="2800" spc="95" dirty="0" smtClean="0">
              <a:latin typeface="Arial Unicode MS"/>
              <a:cs typeface="Arial Unicode MS"/>
            </a:endParaRPr>
          </a:p>
          <a:p>
            <a:pPr marL="177165" marR="295910" algn="just">
              <a:lnSpc>
                <a:spcPct val="119600"/>
              </a:lnSpc>
            </a:pPr>
            <a:endParaRPr lang="es-ES" sz="2800" spc="95" dirty="0">
              <a:latin typeface="Arial Unicode MS"/>
              <a:cs typeface="Arial Unicode MS"/>
            </a:endParaRPr>
          </a:p>
          <a:p>
            <a:pPr marL="177165" marR="295910" algn="just">
              <a:lnSpc>
                <a:spcPct val="119600"/>
              </a:lnSpc>
            </a:pPr>
            <a:r>
              <a:rPr lang="es-ES" sz="2800" spc="-10" dirty="0" smtClean="0">
                <a:latin typeface="Arial Unicode MS"/>
                <a:cs typeface="Arial Unicode MS"/>
              </a:rPr>
              <a:t>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caso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forma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onda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uniforme,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efectivo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(U)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diferente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valor</a:t>
            </a:r>
            <a:r>
              <a:rPr lang="es-ES" sz="2800" spc="4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(U').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hay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necesidad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corrección,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lecturas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voltímetro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mismas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todos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177165" marR="295910" algn="just">
              <a:lnSpc>
                <a:spcPct val="11960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algn="just">
              <a:lnSpc>
                <a:spcPct val="100000"/>
              </a:lnSpc>
              <a:spcBef>
                <a:spcPts val="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forma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onda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satisfactoria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diferencia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lecturas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U'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inferior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3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%.</a:t>
            </a:r>
          </a:p>
          <a:p>
            <a:pPr marL="177165" algn="just">
              <a:lnSpc>
                <a:spcPct val="100000"/>
              </a:lnSpc>
              <a:spcBef>
                <a:spcPts val="5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436245" algn="just">
              <a:lnSpc>
                <a:spcPct val="120000"/>
              </a:lnSpc>
              <a:spcBef>
                <a:spcPts val="770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(U')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ajustado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 voltímetro de </a:t>
            </a:r>
            <a:r>
              <a:rPr lang="es-ES" sz="2800" i="1" dirty="0" smtClean="0">
                <a:latin typeface="Arial"/>
                <a:cs typeface="Arial"/>
              </a:rPr>
              <a:t>“valor</a:t>
            </a:r>
            <a:r>
              <a:rPr lang="es-ES" sz="2800" i="1" spc="12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medio”</a:t>
            </a:r>
            <a:r>
              <a:rPr lang="es-ES" sz="2800" dirty="0" smtClean="0">
                <a:latin typeface="Arial Unicode MS"/>
                <a:cs typeface="Arial Unicode MS"/>
              </a:rPr>
              <a:t>.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Entonces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histéresis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medir </a:t>
            </a:r>
            <a:r>
              <a:rPr lang="es-ES" sz="2800" dirty="0" smtClean="0">
                <a:latin typeface="Arial Unicode MS"/>
                <a:cs typeface="Arial Unicode MS"/>
              </a:rPr>
              <a:t>correctamente.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Pero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Foucault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corregirse.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177165" marR="393700" algn="just">
              <a:lnSpc>
                <a:spcPct val="112400"/>
              </a:lnSpc>
            </a:pPr>
            <a:endParaRPr lang="es-ES" dirty="0" smtClean="0">
              <a:latin typeface="Arial Unicode MS"/>
              <a:cs typeface="Arial Unicode MS"/>
            </a:endParaRPr>
          </a:p>
          <a:p>
            <a:pPr marL="177165" marR="393700" algn="just">
              <a:lnSpc>
                <a:spcPct val="112400"/>
              </a:lnSpc>
            </a:pPr>
            <a:endParaRPr lang="es-ES" dirty="0">
              <a:latin typeface="Arial Unicode MS"/>
              <a:cs typeface="Arial Unicode MS"/>
            </a:endParaRPr>
          </a:p>
          <a:p>
            <a:pPr marL="177165" marR="393700" algn="just">
              <a:lnSpc>
                <a:spcPct val="112400"/>
              </a:lnSpc>
            </a:pPr>
            <a:endParaRPr lang="es-ES" dirty="0" smtClean="0">
              <a:latin typeface="Arial Unicode MS"/>
              <a:cs typeface="Arial Unicode MS"/>
            </a:endParaRPr>
          </a:p>
          <a:p>
            <a:pPr marL="177165" marR="393700" algn="just">
              <a:lnSpc>
                <a:spcPct val="112400"/>
              </a:lnSpc>
            </a:pPr>
            <a:endParaRPr lang="es-ES" dirty="0">
              <a:latin typeface="Arial Unicode MS"/>
              <a:cs typeface="Arial Unicode MS"/>
            </a:endParaRPr>
          </a:p>
          <a:p>
            <a:pPr marL="177165" marR="393700" algn="just">
              <a:lnSpc>
                <a:spcPct val="112400"/>
              </a:lnSpc>
            </a:pPr>
            <a:endParaRPr lang="es-ES" dirty="0" smtClean="0">
              <a:latin typeface="Arial Unicode MS"/>
              <a:cs typeface="Arial Unicode MS"/>
            </a:endParaRPr>
          </a:p>
          <a:p>
            <a:pPr marL="177165" marR="393700" algn="just">
              <a:lnSpc>
                <a:spcPct val="112400"/>
              </a:lnSpc>
            </a:pPr>
            <a:endParaRPr lang="es-ES" dirty="0">
              <a:latin typeface="Arial Unicode MS"/>
              <a:cs typeface="Arial Unicode MS"/>
            </a:endParaRPr>
          </a:p>
          <a:p>
            <a:pPr marL="177165" marR="393700" algn="just">
              <a:lnSpc>
                <a:spcPct val="112400"/>
              </a:lnSpc>
            </a:pPr>
            <a:endParaRPr lang="es-ES" dirty="0" smtClean="0">
              <a:latin typeface="Arial Unicode MS"/>
              <a:cs typeface="Arial Unicode MS"/>
            </a:endParaRPr>
          </a:p>
          <a:p>
            <a:pPr marL="177165" marR="393700" algn="just">
              <a:lnSpc>
                <a:spcPct val="112400"/>
              </a:lnSpc>
            </a:pPr>
            <a:endParaRPr lang="es-ES" dirty="0" smtClean="0">
              <a:latin typeface="Arial Unicode MS"/>
              <a:cs typeface="Arial Unicode MS"/>
            </a:endParaRPr>
          </a:p>
          <a:p>
            <a:pPr marL="177165" marR="393700" algn="just">
              <a:lnSpc>
                <a:spcPct val="112400"/>
              </a:lnSpc>
            </a:pPr>
            <a:endParaRPr lang="es-ES" dirty="0">
              <a:latin typeface="Arial Unicode MS"/>
              <a:cs typeface="Arial Unicode MS"/>
            </a:endParaRPr>
          </a:p>
          <a:p>
            <a:pPr marL="177165" marR="393700" algn="just">
              <a:lnSpc>
                <a:spcPct val="112400"/>
              </a:lnSpc>
            </a:pPr>
            <a:endParaRPr lang="es-ES" dirty="0" smtClean="0">
              <a:latin typeface="Arial Unicode MS"/>
              <a:cs typeface="Arial Unicode MS"/>
            </a:endParaRPr>
          </a:p>
          <a:p>
            <a:pPr marL="177165" marR="393700" algn="just">
              <a:lnSpc>
                <a:spcPct val="112400"/>
              </a:lnSpc>
            </a:pPr>
            <a:endParaRPr lang="es-ES" dirty="0">
              <a:latin typeface="Arial Unicode MS"/>
              <a:cs typeface="Arial Unicode MS"/>
            </a:endParaRPr>
          </a:p>
          <a:p>
            <a:pPr marL="177165" marR="393700" algn="just">
              <a:lnSpc>
                <a:spcPct val="112400"/>
              </a:lnSpc>
            </a:pPr>
            <a:endParaRPr lang="es-ES" dirty="0" smtClean="0">
              <a:latin typeface="Arial Unicode MS"/>
              <a:cs typeface="Arial Unicode MS"/>
            </a:endParaRPr>
          </a:p>
          <a:p>
            <a:pPr marL="177165" marR="393700" algn="just">
              <a:lnSpc>
                <a:spcPct val="112400"/>
              </a:lnSpc>
            </a:pPr>
            <a:endParaRPr lang="es-ES" dirty="0">
              <a:latin typeface="Arial Unicode MS"/>
              <a:cs typeface="Arial Unicode MS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2280" y="203164"/>
            <a:ext cx="9286940" cy="1000132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08756" y="0"/>
            <a:ext cx="18364199" cy="7180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marR="393700" algn="just">
              <a:lnSpc>
                <a:spcPct val="112400"/>
              </a:lnSpc>
            </a:pPr>
            <a:endParaRPr lang="es-ES" dirty="0" smtClean="0">
              <a:latin typeface="Arial Unicode MS"/>
              <a:cs typeface="Arial Unicode MS"/>
            </a:endParaRPr>
          </a:p>
          <a:p>
            <a:pPr marL="177165" marR="393700" algn="just">
              <a:lnSpc>
                <a:spcPct val="112400"/>
              </a:lnSpc>
            </a:pPr>
            <a:endParaRPr lang="es-ES" sz="2800" dirty="0">
              <a:latin typeface="Arial Unicode MS"/>
              <a:cs typeface="Arial Unicode MS"/>
            </a:endParaRPr>
          </a:p>
          <a:p>
            <a:pPr marL="177165" marR="393700" algn="just">
              <a:lnSpc>
                <a:spcPct val="1124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 vacío,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rms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 vacío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también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mismo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tiempo.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trifásico,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toma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promedio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trifásicas.</a:t>
            </a:r>
          </a:p>
          <a:p>
            <a:pPr marL="177165" marR="393700" algn="just">
              <a:lnSpc>
                <a:spcPct val="11240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algn="just">
              <a:lnSpc>
                <a:spcPct val="100000"/>
              </a:lnSpc>
              <a:spcBef>
                <a:spcPts val="93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mediciones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conexiones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serán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previstas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servicio.</a:t>
            </a:r>
          </a:p>
          <a:p>
            <a:pPr marL="177165" algn="just">
              <a:lnSpc>
                <a:spcPct val="100000"/>
              </a:lnSpc>
              <a:spcBef>
                <a:spcPts val="935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414655" algn="just">
              <a:lnSpc>
                <a:spcPct val="112599"/>
              </a:lnSpc>
              <a:spcBef>
                <a:spcPts val="885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podría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magnetizarse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85" dirty="0" smtClean="0">
                <a:latin typeface="Arial Unicode MS"/>
                <a:cs typeface="Arial Unicode MS"/>
              </a:rPr>
              <a:t>CC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antes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 vacío.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tanto,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transformador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alimentado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tiempo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adecuado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(unos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pocos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minutos)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dirty="0" err="1" smtClean="0">
                <a:latin typeface="Arial Unicode MS"/>
                <a:cs typeface="Arial Unicode MS"/>
              </a:rPr>
              <a:t>desmagnetización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núcleo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luego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realice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medición.</a:t>
            </a:r>
          </a:p>
          <a:p>
            <a:pPr marL="177165" marR="414655" algn="just">
              <a:lnSpc>
                <a:spcPct val="112599"/>
              </a:lnSpc>
              <a:spcBef>
                <a:spcPts val="885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445770" algn="just">
              <a:lnSpc>
                <a:spcPct val="112900"/>
              </a:lnSpc>
              <a:spcBef>
                <a:spcPts val="89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Dado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 vacío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simétricas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generalmente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iguales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magnitud.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También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tienen </a:t>
            </a:r>
            <a:r>
              <a:rPr lang="es-ES" sz="2800" dirty="0" smtClean="0">
                <a:latin typeface="Arial Unicode MS"/>
                <a:cs typeface="Arial Unicode MS"/>
              </a:rPr>
              <a:t>diferentes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ángulos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fases,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indicaciones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vatímetros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serán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iguales.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dirty="0" smtClean="0">
                <a:latin typeface="Arial Unicode MS"/>
                <a:cs typeface="Arial Unicode MS"/>
              </a:rPr>
              <a:t>indicación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vatímetro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cero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(0)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incluso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llegar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(</a:t>
            </a:r>
            <a:r>
              <a:rPr lang="es-ES" sz="2800" b="1" spc="-25" dirty="0" smtClean="0">
                <a:latin typeface="Arial"/>
                <a:cs typeface="Arial"/>
              </a:rPr>
              <a:t>-</a:t>
            </a:r>
            <a:r>
              <a:rPr lang="es-ES" sz="2800" dirty="0" smtClean="0">
                <a:latin typeface="Arial Unicode MS"/>
                <a:cs typeface="Arial Unicode MS"/>
              </a:rPr>
              <a:t>)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negativo.</a:t>
            </a:r>
            <a:endParaRPr lang="es-ES" sz="2800" dirty="0" smtClean="0">
              <a:latin typeface="Arial Unicode MS"/>
              <a:cs typeface="Arial Unicode MS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867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08756" y="0"/>
            <a:ext cx="18364199" cy="5660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marR="393700" algn="just">
              <a:lnSpc>
                <a:spcPct val="112400"/>
              </a:lnSpc>
            </a:pPr>
            <a:endParaRPr lang="es-ES" dirty="0" smtClean="0">
              <a:latin typeface="Arial Unicode MS"/>
              <a:cs typeface="Arial Unicode MS"/>
            </a:endParaRPr>
          </a:p>
          <a:p>
            <a:pPr marL="177165" marR="393700" algn="just">
              <a:lnSpc>
                <a:spcPct val="112400"/>
              </a:lnSpc>
            </a:pPr>
            <a:endParaRPr lang="es-ES" sz="2800" dirty="0">
              <a:latin typeface="Arial Unicode MS"/>
              <a:cs typeface="Arial Unicode MS"/>
            </a:endParaRPr>
          </a:p>
          <a:p>
            <a:pPr marL="177165" marR="426720" algn="just">
              <a:lnSpc>
                <a:spcPct val="119800"/>
              </a:lnSpc>
              <a:spcBef>
                <a:spcPts val="890"/>
              </a:spcBef>
            </a:pPr>
            <a:r>
              <a:rPr lang="es-ES" sz="2800" spc="-35" dirty="0" smtClean="0">
                <a:latin typeface="Arial Unicode MS"/>
                <a:cs typeface="Arial Unicode MS"/>
              </a:rPr>
              <a:t>Si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conectados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triángulo,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absolutamente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mayor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y</a:t>
            </a:r>
            <a:r>
              <a:rPr lang="es-ES" sz="2800" dirty="0" smtClean="0">
                <a:latin typeface="Arial Unicode MS"/>
                <a:cs typeface="Arial Unicode MS"/>
              </a:rPr>
              <a:t> las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otras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pequeñas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magnitud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aproximadamente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igual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sí.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conectados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estrella,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intermedia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menor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externa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ser</a:t>
            </a:r>
            <a:r>
              <a:rPr lang="es-ES" sz="2800" spc="-10" dirty="0" smtClean="0">
                <a:latin typeface="Arial Unicode MS"/>
                <a:cs typeface="Arial Unicode MS"/>
              </a:rPr>
              <a:t> mayores.</a:t>
            </a:r>
          </a:p>
          <a:p>
            <a:pPr marL="177165" marR="426720" algn="just">
              <a:lnSpc>
                <a:spcPct val="119800"/>
              </a:lnSpc>
              <a:spcBef>
                <a:spcPts val="890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332740" algn="just">
              <a:lnSpc>
                <a:spcPct val="106500"/>
              </a:lnSpc>
              <a:spcBef>
                <a:spcPts val="919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Cuando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análisis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sobre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fase,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debido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estructura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lineal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asimétrica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núcleo, </a:t>
            </a:r>
            <a:r>
              <a:rPr lang="es-ES" sz="2800" dirty="0" smtClean="0">
                <a:latin typeface="Arial Unicode MS"/>
                <a:cs typeface="Arial Unicode MS"/>
              </a:rPr>
              <a:t>también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detectará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distorsión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asimétrica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corrientes,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producen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armónicos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corriente. </a:t>
            </a:r>
            <a:r>
              <a:rPr lang="es-ES" sz="2800" dirty="0" smtClean="0">
                <a:latin typeface="Arial Unicode MS"/>
                <a:cs typeface="Arial Unicode MS"/>
              </a:rPr>
              <a:t>(Consulte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sección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armónicos).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Las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mediciones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normalmente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temperatura ambiente.</a:t>
            </a:r>
            <a:endParaRPr lang="es-ES" sz="2800" dirty="0">
              <a:latin typeface="Arial Unicode MS"/>
              <a:cs typeface="Arial Unicode MS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867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-6350"/>
            <a:ext cx="18268156" cy="10088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20"/>
              </a:spcBef>
            </a:pPr>
            <a:endParaRPr lang="es-ES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ct val="100000"/>
              </a:lnSpc>
            </a:pPr>
            <a:r>
              <a:rPr lang="es-ES" sz="2400" b="1" dirty="0" smtClean="0">
                <a:solidFill>
                  <a:srgbClr val="00007F"/>
                </a:solidFill>
                <a:latin typeface="Arial"/>
                <a:cs typeface="Arial"/>
              </a:rPr>
              <a:t>5.</a:t>
            </a:r>
            <a:r>
              <a:rPr lang="es-ES" sz="2400" b="1" spc="-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400" b="1" spc="-50" dirty="0" smtClean="0">
                <a:solidFill>
                  <a:srgbClr val="00007F"/>
                </a:solidFill>
                <a:latin typeface="Arial"/>
                <a:cs typeface="Arial"/>
              </a:rPr>
              <a:t>PRUEBAS</a:t>
            </a:r>
            <a:r>
              <a:rPr lang="es-ES" sz="2400" b="1" spc="-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400" b="1" spc="-10" dirty="0" smtClean="0">
                <a:solidFill>
                  <a:srgbClr val="00007F"/>
                </a:solidFill>
                <a:latin typeface="Arial"/>
                <a:cs typeface="Arial"/>
              </a:rPr>
              <a:t>DIELÉCTRICAS</a:t>
            </a:r>
          </a:p>
          <a:p>
            <a:pPr marL="177165" algn="just">
              <a:lnSpc>
                <a:spcPct val="100000"/>
              </a:lnSpc>
            </a:pPr>
            <a:endParaRPr lang="es-ES" sz="2400" dirty="0" smtClean="0">
              <a:latin typeface="Arial"/>
              <a:cs typeface="Arial"/>
            </a:endParaRPr>
          </a:p>
          <a:p>
            <a:pPr marL="177165" marR="440055" algn="just">
              <a:lnSpc>
                <a:spcPct val="112900"/>
              </a:lnSpc>
              <a:spcBef>
                <a:spcPts val="595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requisitos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dieléctricos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estándar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verifican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mediante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pruebas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dieléctricas.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Cuando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corresponda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acuerde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50" dirty="0" smtClean="0">
                <a:latin typeface="Arial Unicode MS"/>
                <a:cs typeface="Arial Unicode MS"/>
              </a:rPr>
              <a:t> otro </a:t>
            </a:r>
            <a:r>
              <a:rPr lang="es-ES" sz="2400" dirty="0" smtClean="0">
                <a:latin typeface="Arial Unicode MS"/>
                <a:cs typeface="Arial Unicode MS"/>
              </a:rPr>
              <a:t>modo,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realizarán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secuencia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indica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continuación:</a:t>
            </a:r>
          </a:p>
          <a:p>
            <a:pPr marL="177165" marR="440055" algn="just">
              <a:lnSpc>
                <a:spcPct val="112900"/>
              </a:lnSpc>
              <a:spcBef>
                <a:spcPts val="595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405765" marR="513715" indent="-228600" algn="just">
              <a:lnSpc>
                <a:spcPct val="116799"/>
              </a:lnSpc>
              <a:spcBef>
                <a:spcPts val="375"/>
              </a:spcBef>
              <a:buSzPct val="133333"/>
              <a:buFont typeface="Arial Unicode MS"/>
              <a:buChar char="-"/>
              <a:tabLst>
                <a:tab pos="405765" algn="l"/>
                <a:tab pos="406400" algn="l"/>
              </a:tabLst>
            </a:pP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Prueba</a:t>
            </a:r>
            <a:r>
              <a:rPr lang="es-ES" sz="2400" b="1" u="sng" spc="9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lang="es-ES" sz="2400" b="1" u="sng" spc="10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impulso</a:t>
            </a:r>
            <a:r>
              <a:rPr lang="es-ES" sz="2400" b="1" u="sng" spc="10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lang="es-ES" sz="2400" b="1" u="sng" spc="10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conmutación:</a:t>
            </a:r>
            <a:r>
              <a:rPr lang="es-ES" sz="2400" b="1" spc="95" dirty="0" smtClean="0">
                <a:latin typeface="Arial"/>
                <a:cs typeface="Arial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destinada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verificar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resistencia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impulso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conmutación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los</a:t>
            </a:r>
            <a:r>
              <a:rPr lang="es-ES" sz="2400" dirty="0" smtClean="0">
                <a:latin typeface="Arial Unicode MS"/>
                <a:cs typeface="Arial Unicode MS"/>
              </a:rPr>
              <a:t> terminales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línea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su(s)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devanado(s)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conectado(s)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tierra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otros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devanados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largo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devanados.</a:t>
            </a:r>
          </a:p>
          <a:p>
            <a:pPr marL="405765" marR="513715" indent="-228600" algn="just">
              <a:lnSpc>
                <a:spcPct val="116799"/>
              </a:lnSpc>
              <a:spcBef>
                <a:spcPts val="375"/>
              </a:spcBef>
              <a:buSzPct val="133333"/>
              <a:buFont typeface="Arial Unicode MS"/>
              <a:buChar char="-"/>
              <a:tabLst>
                <a:tab pos="405765" algn="l"/>
                <a:tab pos="406400" algn="l"/>
              </a:tabLst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405765" marR="970280" indent="-228600" algn="just">
              <a:lnSpc>
                <a:spcPct val="103800"/>
              </a:lnSpc>
              <a:spcBef>
                <a:spcPts val="555"/>
              </a:spcBef>
              <a:buSzPct val="111111"/>
              <a:buFont typeface="Arial Unicode MS"/>
              <a:buChar char="-"/>
              <a:tabLst>
                <a:tab pos="405765" algn="l"/>
                <a:tab pos="406400" algn="l"/>
              </a:tabLst>
            </a:pP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prueba</a:t>
            </a:r>
            <a:r>
              <a:rPr lang="es-ES" sz="2400" b="1" u="sng" spc="9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lang="es-ES" sz="2400" b="1" u="sng" spc="9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impulso</a:t>
            </a:r>
            <a:r>
              <a:rPr lang="es-ES" sz="2400" b="1" u="sng" spc="9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lang="es-ES" sz="2400" b="1" u="sng" spc="9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rayo:</a:t>
            </a:r>
            <a:r>
              <a:rPr lang="es-ES" sz="2400" b="1" spc="95" dirty="0" smtClean="0">
                <a:latin typeface="Arial"/>
                <a:cs typeface="Arial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ensayo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destinado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verificar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resistencia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impulso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del </a:t>
            </a:r>
            <a:r>
              <a:rPr lang="es-ES" sz="2400" dirty="0" smtClean="0">
                <a:latin typeface="Arial Unicode MS"/>
                <a:cs typeface="Arial Unicode MS"/>
              </a:rPr>
              <a:t>transformador,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cuando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impulso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aplica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sus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terminales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línea.</a:t>
            </a:r>
          </a:p>
          <a:p>
            <a:pPr marL="405765" marR="970280" indent="-228600" algn="just">
              <a:lnSpc>
                <a:spcPct val="103800"/>
              </a:lnSpc>
              <a:spcBef>
                <a:spcPts val="555"/>
              </a:spcBef>
              <a:buSzPct val="111111"/>
              <a:buFont typeface="Arial Unicode MS"/>
              <a:buChar char="-"/>
              <a:tabLst>
                <a:tab pos="405765" algn="l"/>
                <a:tab pos="406400" algn="l"/>
              </a:tabLst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405765" marR="413384" indent="-228600" algn="just">
              <a:lnSpc>
                <a:spcPct val="108500"/>
              </a:lnSpc>
              <a:spcBef>
                <a:spcPts val="470"/>
              </a:spcBef>
              <a:buSzPct val="117647"/>
              <a:buFont typeface="Arial Unicode MS"/>
              <a:buChar char="-"/>
              <a:tabLst>
                <a:tab pos="405765" algn="l"/>
                <a:tab pos="406400" algn="l"/>
              </a:tabLst>
            </a:pP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prueba</a:t>
            </a:r>
            <a:r>
              <a:rPr lang="es-ES" sz="2400" b="1" u="sng" spc="11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lang="es-ES" sz="2400" b="1" u="sng" spc="11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tensión</a:t>
            </a:r>
            <a:r>
              <a:rPr lang="es-ES" sz="2400" b="1" u="sng" spc="11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soportada</a:t>
            </a:r>
            <a:r>
              <a:rPr lang="es-ES" sz="2400" b="1" u="sng" spc="11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por</a:t>
            </a:r>
            <a:r>
              <a:rPr lang="es-ES" sz="2400" b="1" u="sng" spc="11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fuente</a:t>
            </a:r>
            <a:r>
              <a:rPr lang="es-ES" sz="2400" b="1" u="sng" spc="11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separada:</a:t>
            </a:r>
            <a:r>
              <a:rPr lang="es-ES" sz="2400" b="1" spc="110" dirty="0" smtClean="0">
                <a:latin typeface="Arial"/>
                <a:cs typeface="Arial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destinada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verificar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resistencia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CA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línea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terminales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neutros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devanados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conectados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tierra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otros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devanados.</a:t>
            </a:r>
          </a:p>
          <a:p>
            <a:pPr marL="405765" marR="413384" indent="-228600" algn="just">
              <a:lnSpc>
                <a:spcPct val="108500"/>
              </a:lnSpc>
              <a:spcBef>
                <a:spcPts val="470"/>
              </a:spcBef>
              <a:buSzPct val="117647"/>
              <a:buFont typeface="Arial Unicode MS"/>
              <a:buChar char="-"/>
              <a:tabLst>
                <a:tab pos="405765" algn="l"/>
                <a:tab pos="406400" algn="l"/>
              </a:tabLst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405765" marR="389890" indent="-228600" algn="just">
              <a:lnSpc>
                <a:spcPct val="116300"/>
              </a:lnSpc>
              <a:spcBef>
                <a:spcPts val="380"/>
              </a:spcBef>
              <a:buSzPct val="125000"/>
              <a:buFont typeface="Arial Unicode MS"/>
              <a:buChar char="-"/>
              <a:tabLst>
                <a:tab pos="405765" algn="l"/>
                <a:tab pos="406400" algn="l"/>
              </a:tabLst>
            </a:pPr>
            <a:r>
              <a:rPr lang="es-ES" sz="2400" b="1" u="sng" spc="-1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ensayo</a:t>
            </a:r>
            <a:r>
              <a:rPr lang="es-ES" sz="2400" b="1" u="sng" spc="6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lang="es-ES" sz="2400" b="1" u="sng" spc="7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tensión</a:t>
            </a:r>
            <a:r>
              <a:rPr lang="es-ES" sz="2400" b="1" u="sng" spc="7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soportada</a:t>
            </a:r>
            <a:r>
              <a:rPr lang="es-ES" sz="2400" b="1" u="sng" spc="7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lang="es-ES" sz="2400" b="1" u="sng" spc="7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spc="-5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</a:t>
            </a:r>
            <a:r>
              <a:rPr lang="es-ES" sz="2400" b="1" u="sng" spc="7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inducida</a:t>
            </a:r>
            <a:r>
              <a:rPr lang="es-ES" sz="2400" b="1" u="sng" spc="6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spc="-4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(ACSD</a:t>
            </a:r>
            <a:r>
              <a:rPr lang="es-ES" sz="2400" b="1" u="sng" spc="7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lang="es-ES" sz="2400" b="1" u="sng" spc="7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corta</a:t>
            </a:r>
            <a:r>
              <a:rPr lang="es-ES" sz="2400" b="1" u="sng" spc="7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duración</a:t>
            </a:r>
            <a:r>
              <a:rPr lang="es-ES" sz="2400" b="1" u="sng" spc="7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</a:t>
            </a:r>
            <a:r>
              <a:rPr lang="es-ES" sz="2400" b="1" u="sng" spc="7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spc="-3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ACLD</a:t>
            </a:r>
            <a:r>
              <a:rPr lang="es-ES" sz="2400" b="1" u="sng" spc="7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lang="es-ES" sz="2400" b="1" u="sng" spc="6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larga</a:t>
            </a:r>
            <a:r>
              <a:rPr lang="es-ES" sz="2400" b="1" u="sng" spc="7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duración):</a:t>
            </a:r>
            <a:r>
              <a:rPr lang="es-ES" sz="2400" b="1" spc="70" dirty="0" smtClean="0">
                <a:latin typeface="Arial"/>
                <a:cs typeface="Arial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spc="-20" dirty="0" smtClean="0">
                <a:latin typeface="Arial Unicode MS"/>
                <a:cs typeface="Arial Unicode MS"/>
              </a:rPr>
              <a:t>está </a:t>
            </a:r>
            <a:r>
              <a:rPr lang="es-ES" sz="2400" dirty="0" smtClean="0">
                <a:latin typeface="Arial Unicode MS"/>
                <a:cs typeface="Arial Unicode MS"/>
              </a:rPr>
              <a:t>destinada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verificar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resistencia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-60" dirty="0" smtClean="0">
                <a:latin typeface="Arial Unicode MS"/>
                <a:cs typeface="Arial Unicode MS"/>
              </a:rPr>
              <a:t>CA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cada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terminal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línea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su(s)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devanado(s)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conectado(s)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tierra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otros </a:t>
            </a:r>
            <a:r>
              <a:rPr lang="es-ES" sz="2400" dirty="0" smtClean="0">
                <a:latin typeface="Arial Unicode MS"/>
                <a:cs typeface="Arial Unicode MS"/>
              </a:rPr>
              <a:t>devanados,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resistencia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soporte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entre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fases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largo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devanados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bajo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prueba.</a:t>
            </a:r>
          </a:p>
          <a:p>
            <a:pPr marL="405765" marR="389890" indent="-228600" algn="just">
              <a:lnSpc>
                <a:spcPct val="116300"/>
              </a:lnSpc>
              <a:spcBef>
                <a:spcPts val="380"/>
              </a:spcBef>
              <a:buSzPct val="125000"/>
              <a:buFont typeface="Arial Unicode MS"/>
              <a:buChar char="-"/>
              <a:tabLst>
                <a:tab pos="405765" algn="l"/>
                <a:tab pos="406400" algn="l"/>
              </a:tabLst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405765" marR="296545" indent="-229235" algn="just">
              <a:lnSpc>
                <a:spcPct val="112700"/>
              </a:lnSpc>
              <a:spcBef>
                <a:spcPts val="434"/>
              </a:spcBef>
              <a:buSzPct val="125000"/>
              <a:buFont typeface="Arial Unicode MS"/>
              <a:buChar char="-"/>
              <a:tabLst>
                <a:tab pos="405765" algn="l"/>
                <a:tab pos="406400" algn="l"/>
              </a:tabLst>
            </a:pP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medición</a:t>
            </a:r>
            <a:r>
              <a:rPr lang="es-ES" sz="2400" b="1" u="sng" spc="8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lang="es-ES" sz="2400" b="1" u="sng" spc="9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descargas</a:t>
            </a:r>
            <a:r>
              <a:rPr lang="es-ES" sz="2400" b="1" u="sng" spc="8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parciales:</a:t>
            </a:r>
            <a:r>
              <a:rPr lang="es-ES" sz="2400" b="1" spc="90" dirty="0" smtClean="0">
                <a:latin typeface="Arial"/>
                <a:cs typeface="Arial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verifica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funcionamiento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libre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descargas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parciales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fases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largo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o</a:t>
            </a:r>
            <a:r>
              <a:rPr lang="es-ES" sz="2400" dirty="0" smtClean="0">
                <a:latin typeface="Arial Unicode MS"/>
                <a:cs typeface="Arial Unicode MS"/>
              </a:rPr>
              <a:t> 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devanados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bajo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prueba</a:t>
            </a:r>
            <a:r>
              <a:rPr lang="es-ES" spc="-10" dirty="0" smtClean="0">
                <a:latin typeface="Arial Unicode MS"/>
                <a:cs typeface="Arial Unicode MS"/>
              </a:rPr>
              <a:t>.</a:t>
            </a:r>
            <a:endParaRPr lang="es-ES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35"/>
              </a:spcBef>
            </a:pPr>
            <a:endParaRPr lang="es-ES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lang="es-ES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lang="es-ES" dirty="0" smtClean="0">
              <a:latin typeface="Times New Roman"/>
              <a:cs typeface="Times New Roman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-6350"/>
            <a:ext cx="10800556" cy="10892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20"/>
              </a:spcBef>
            </a:pPr>
            <a:endParaRPr lang="es-ES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3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332740" algn="just">
              <a:lnSpc>
                <a:spcPct val="1280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identifican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máxima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funcionamiento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Um</a:t>
            </a:r>
            <a:r>
              <a:rPr lang="es-ES" sz="2800" dirty="0" smtClean="0">
                <a:latin typeface="Arial Unicode MS"/>
                <a:cs typeface="Arial Unicode MS"/>
              </a:rPr>
              <a:t> y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sus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correspondientes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niveles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</a:t>
            </a:r>
            <a:r>
              <a:rPr lang="es-ES" sz="2800" dirty="0" smtClean="0">
                <a:latin typeface="Arial Unicode MS"/>
                <a:cs typeface="Arial Unicode MS"/>
              </a:rPr>
              <a:t> aislamiento.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dieléctricas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aplicables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dan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siguiente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tabla.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356870" algn="just">
              <a:lnSpc>
                <a:spcPct val="1198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tienen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aislados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manera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uniforme,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</a:t>
            </a:r>
            <a:r>
              <a:rPr lang="es-ES" sz="2800" dirty="0" smtClean="0">
                <a:latin typeface="Arial Unicode MS"/>
                <a:cs typeface="Arial Unicode MS"/>
              </a:rPr>
              <a:t> prueba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inducido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conmutación,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usa,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determinados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devanado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Um</a:t>
            </a:r>
            <a:r>
              <a:rPr lang="es-ES" sz="2800" spc="105" dirty="0" smtClean="0">
                <a:latin typeface="Arial Unicode MS"/>
                <a:cs typeface="Arial Unicode MS"/>
              </a:rPr>
              <a:t> de </a:t>
            </a:r>
            <a:r>
              <a:rPr lang="es-ES" sz="2800" dirty="0" smtClean="0">
                <a:latin typeface="Arial Unicode MS"/>
                <a:cs typeface="Arial Unicode MS"/>
              </a:rPr>
              <a:t>más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alto valor,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menores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valores  de </a:t>
            </a:r>
            <a:r>
              <a:rPr lang="es-ES" sz="2800" dirty="0" err="1" smtClean="0">
                <a:latin typeface="Arial Unicode MS"/>
                <a:cs typeface="Arial Unicode MS"/>
              </a:rPr>
              <a:t>Um</a:t>
            </a:r>
            <a:r>
              <a:rPr lang="es-ES" sz="2800" dirty="0" smtClean="0">
                <a:latin typeface="Arial Unicode MS"/>
                <a:cs typeface="Arial Unicode MS"/>
              </a:rPr>
              <a:t> pueden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recibir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apropiados.</a:t>
            </a:r>
          </a:p>
          <a:p>
            <a:pPr marL="177165" marR="356870" algn="just">
              <a:lnSpc>
                <a:spcPct val="11980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algn="just">
              <a:lnSpc>
                <a:spcPct val="100000"/>
              </a:lnSpc>
              <a:spcBef>
                <a:spcPts val="190"/>
              </a:spcBef>
            </a:pPr>
            <a:r>
              <a:rPr lang="es-ES" sz="2800" spc="-10" dirty="0" smtClean="0">
                <a:latin typeface="Arial Unicode MS"/>
                <a:cs typeface="Arial Unicode MS"/>
              </a:rPr>
              <a:t>Esta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discrepancia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debería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aceptarse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normalmente si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relación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variable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por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tomas,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usarse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traer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devanado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menor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Um</a:t>
            </a:r>
            <a:r>
              <a:rPr lang="es-ES" sz="2800" dirty="0" smtClean="0">
                <a:latin typeface="Arial Unicode MS"/>
                <a:cs typeface="Arial Unicode MS"/>
              </a:rPr>
              <a:t> 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cerca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posible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apropiado.</a:t>
            </a:r>
          </a:p>
          <a:p>
            <a:pPr marL="177165" algn="just">
              <a:lnSpc>
                <a:spcPct val="100000"/>
              </a:lnSpc>
              <a:spcBef>
                <a:spcPts val="190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algn="just">
              <a:lnSpc>
                <a:spcPct val="100000"/>
              </a:lnSpc>
              <a:spcBef>
                <a:spcPts val="96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detalles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descarga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parcial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dan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sección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8.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</a:pPr>
            <a:endParaRPr lang="es-ES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lang="es-ES" dirty="0" smtClean="0">
              <a:latin typeface="Times New Roman"/>
              <a:cs typeface="Times New Roman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0556" y="774700"/>
            <a:ext cx="8001000" cy="731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991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13556" y="850900"/>
            <a:ext cx="17906999" cy="8499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lang="es-ES" sz="2000" dirty="0" smtClean="0">
              <a:latin typeface="Times New Roman"/>
              <a:cs typeface="Times New Roman"/>
            </a:endParaRPr>
          </a:p>
          <a:p>
            <a:pPr marL="177165" marR="477520" algn="just">
              <a:lnSpc>
                <a:spcPct val="112400"/>
              </a:lnSpc>
              <a:spcBef>
                <a:spcPts val="5"/>
              </a:spcBef>
            </a:pPr>
            <a:r>
              <a:rPr lang="es-ES" sz="2800" spc="-45" dirty="0" smtClean="0">
                <a:latin typeface="Arial Unicode MS"/>
                <a:cs typeface="Arial Unicode MS"/>
              </a:rPr>
              <a:t>Si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solicita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LI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incluya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onda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recortada,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caso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máximo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recortado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será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10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%</a:t>
            </a:r>
            <a:r>
              <a:rPr lang="es-ES" sz="2800" dirty="0" smtClean="0">
                <a:latin typeface="Arial Unicode MS"/>
                <a:cs typeface="Arial Unicode MS"/>
              </a:rPr>
              <a:t> superior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completo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(es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decir,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10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60" dirty="0" smtClean="0">
                <a:latin typeface="Arial Unicode MS"/>
                <a:cs typeface="Arial Unicode MS"/>
              </a:rPr>
              <a:t>%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más).</a:t>
            </a:r>
          </a:p>
          <a:p>
            <a:pPr marL="177165" marR="477520" algn="just">
              <a:lnSpc>
                <a:spcPct val="112400"/>
              </a:lnSpc>
              <a:spcBef>
                <a:spcPts val="5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455295" algn="just">
              <a:lnSpc>
                <a:spcPct val="127299"/>
              </a:lnSpc>
              <a:spcBef>
                <a:spcPts val="88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Um</a:t>
            </a:r>
            <a:r>
              <a:rPr lang="es-ES" sz="2800" dirty="0" smtClean="0">
                <a:latin typeface="Arial Unicode MS"/>
                <a:cs typeface="Arial Unicode MS"/>
              </a:rPr>
              <a:t> &gt;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72,5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kV</a:t>
            </a:r>
            <a:r>
              <a:rPr lang="es-ES" sz="2800" dirty="0" smtClean="0">
                <a:latin typeface="Arial Unicode MS"/>
                <a:cs typeface="Arial Unicode MS"/>
              </a:rPr>
              <a:t>,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tipo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rayo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rutina</a:t>
            </a:r>
            <a:r>
              <a:rPr lang="es-ES" sz="2800" dirty="0" smtClean="0">
                <a:latin typeface="Arial Unicode MS"/>
                <a:cs typeface="Arial Unicode MS"/>
              </a:rPr>
              <a:t> para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todos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transformador.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ct val="100000"/>
              </a:lnSpc>
            </a:pPr>
            <a:r>
              <a:rPr lang="es-ES" sz="2800" b="1" dirty="0" smtClean="0">
                <a:latin typeface="Arial"/>
                <a:cs typeface="Arial"/>
              </a:rPr>
              <a:t>Pruebas</a:t>
            </a:r>
            <a:r>
              <a:rPr lang="es-ES" sz="2800" b="1" spc="9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dieléctricas</a:t>
            </a:r>
            <a:r>
              <a:rPr lang="es-ES" sz="2800" b="1" spc="95" dirty="0" smtClean="0">
                <a:latin typeface="Arial"/>
                <a:cs typeface="Arial"/>
              </a:rPr>
              <a:t> </a:t>
            </a:r>
            <a:r>
              <a:rPr lang="es-ES" sz="2800" b="1" spc="-10" dirty="0" smtClean="0">
                <a:latin typeface="Arial"/>
                <a:cs typeface="Arial"/>
              </a:rPr>
              <a:t>repetidas</a:t>
            </a:r>
            <a:r>
              <a:rPr lang="es-ES" sz="2800" spc="-10" dirty="0" smtClean="0">
                <a:latin typeface="Arial Unicode MS"/>
                <a:cs typeface="Arial Unicode MS"/>
              </a:rPr>
              <a:t>: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50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327025" algn="just">
              <a:lnSpc>
                <a:spcPct val="1197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estado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servicio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sido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reacondicionados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reparados,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dieléctricas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se</a:t>
            </a:r>
            <a:r>
              <a:rPr lang="es-ES" sz="2800" dirty="0" smtClean="0">
                <a:latin typeface="Arial Unicode MS"/>
                <a:cs typeface="Arial Unicode MS"/>
              </a:rPr>
              <a:t> deben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repetir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niveles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80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%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valores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originales,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salvo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pacto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contrario,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siempre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haya </a:t>
            </a:r>
            <a:r>
              <a:rPr lang="es-ES" sz="2800" dirty="0" smtClean="0">
                <a:latin typeface="Arial Unicode MS"/>
                <a:cs typeface="Arial Unicode MS"/>
              </a:rPr>
              <a:t>modificado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interno.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</a:p>
          <a:p>
            <a:pPr marL="177165" marR="327025" algn="just">
              <a:lnSpc>
                <a:spcPct val="119700"/>
              </a:lnSpc>
            </a:pPr>
            <a:endParaRPr lang="es-ES" sz="2800" spc="114" dirty="0">
              <a:latin typeface="Arial Unicode MS"/>
              <a:cs typeface="Arial Unicode MS"/>
            </a:endParaRPr>
          </a:p>
          <a:p>
            <a:pPr marL="177165" marR="327025" algn="just">
              <a:lnSpc>
                <a:spcPct val="1197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inducida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60" dirty="0" smtClean="0">
                <a:latin typeface="Arial Unicode MS"/>
                <a:cs typeface="Arial Unicode MS"/>
              </a:rPr>
              <a:t>CA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larga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duración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30" dirty="0" smtClean="0">
                <a:latin typeface="Arial Unicode MS"/>
                <a:cs typeface="Arial Unicode MS"/>
              </a:rPr>
              <a:t>(ACLD)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siempre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repetirá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100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%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del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prueba.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</a:p>
          <a:p>
            <a:pPr marL="177165" marR="327025" algn="just">
              <a:lnSpc>
                <a:spcPct val="119700"/>
              </a:lnSpc>
            </a:pPr>
            <a:endParaRPr lang="es-ES" sz="2800" spc="135" dirty="0">
              <a:latin typeface="Arial Unicode MS"/>
              <a:cs typeface="Arial Unicode MS"/>
            </a:endParaRPr>
          </a:p>
          <a:p>
            <a:pPr marL="177165" marR="327025" algn="just">
              <a:lnSpc>
                <a:spcPct val="1197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Repetición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requeridas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demostrar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nuevo,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después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haber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sido </a:t>
            </a:r>
            <a:r>
              <a:rPr lang="es-ES" sz="2800" dirty="0" smtClean="0">
                <a:latin typeface="Arial Unicode MS"/>
                <a:cs typeface="Arial Unicode MS"/>
              </a:rPr>
              <a:t>probado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fábrica,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siempre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100%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prueba.</a:t>
            </a:r>
            <a:endParaRPr lang="es-ES" sz="2800" dirty="0">
              <a:latin typeface="Arial Unicode MS"/>
              <a:cs typeface="Arial Unicode MS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ángulo 86"/>
          <p:cNvSpPr/>
          <p:nvPr/>
        </p:nvSpPr>
        <p:spPr>
          <a:xfrm>
            <a:off x="208756" y="317500"/>
            <a:ext cx="18583340" cy="5851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algn="just">
              <a:lnSpc>
                <a:spcPct val="100000"/>
              </a:lnSpc>
            </a:pP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6.</a:t>
            </a:r>
            <a:r>
              <a:rPr lang="es-ES" sz="2800" b="1" spc="-1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45" dirty="0" smtClean="0">
                <a:solidFill>
                  <a:srgbClr val="00007F"/>
                </a:solidFill>
                <a:latin typeface="Arial"/>
                <a:cs typeface="Arial"/>
              </a:rPr>
              <a:t>PRUEBA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50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60" dirty="0" smtClean="0">
                <a:solidFill>
                  <a:srgbClr val="00007F"/>
                </a:solidFill>
                <a:latin typeface="Arial"/>
                <a:cs typeface="Arial"/>
              </a:rPr>
              <a:t>VOLTAJE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 APLICADO</a:t>
            </a:r>
            <a:endParaRPr lang="es-ES" sz="2800" dirty="0" smtClean="0">
              <a:latin typeface="Arial"/>
              <a:cs typeface="Arial"/>
            </a:endParaRPr>
          </a:p>
          <a:p>
            <a:pPr marL="177165" marR="473709" algn="just">
              <a:lnSpc>
                <a:spcPct val="112599"/>
              </a:lnSpc>
              <a:spcBef>
                <a:spcPts val="585"/>
              </a:spcBef>
            </a:pPr>
            <a:endParaRPr lang="es-ES" sz="2800" spc="-30" dirty="0" smtClean="0">
              <a:latin typeface="Arial Unicode MS"/>
              <a:cs typeface="Arial Unicode MS"/>
            </a:endParaRPr>
          </a:p>
          <a:p>
            <a:pPr marL="177165" marR="473709" algn="just">
              <a:lnSpc>
                <a:spcPct val="112599"/>
              </a:lnSpc>
              <a:spcBef>
                <a:spcPts val="585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objetivo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probar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las </a:t>
            </a:r>
            <a:r>
              <a:rPr lang="es-ES" sz="2800" dirty="0" smtClean="0">
                <a:latin typeface="Arial Unicode MS"/>
                <a:cs typeface="Arial Unicode MS"/>
              </a:rPr>
              <a:t>partes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puestas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(tanque,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plancha,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etc.),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bajo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condiciones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sobretensiones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transitorias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maniobra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puedan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presentarse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servicio.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ct val="100000"/>
              </a:lnSpc>
            </a:pPr>
            <a:r>
              <a:rPr lang="es-ES" sz="2800" b="1" dirty="0" smtClean="0">
                <a:latin typeface="Arial"/>
                <a:cs typeface="Arial"/>
              </a:rPr>
              <a:t>Circuito</a:t>
            </a:r>
            <a:r>
              <a:rPr lang="es-ES" sz="2800" b="1" spc="3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</a:t>
            </a:r>
            <a:r>
              <a:rPr lang="es-ES" sz="2800" b="1" spc="35" dirty="0" smtClean="0">
                <a:latin typeface="Arial"/>
                <a:cs typeface="Arial"/>
              </a:rPr>
              <a:t> </a:t>
            </a:r>
            <a:r>
              <a:rPr lang="es-ES" sz="2800" b="1" spc="-10" dirty="0" smtClean="0">
                <a:latin typeface="Arial"/>
                <a:cs typeface="Arial"/>
              </a:rPr>
              <a:t>prueba</a:t>
            </a:r>
            <a:endParaRPr lang="es-ES" sz="2800" dirty="0" smtClean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418465" algn="just">
              <a:lnSpc>
                <a:spcPct val="106500"/>
              </a:lnSpc>
              <a:spcBef>
                <a:spcPts val="690"/>
              </a:spcBef>
            </a:pPr>
            <a:r>
              <a:rPr lang="es-ES" sz="2800" spc="-10" dirty="0" smtClean="0">
                <a:latin typeface="Arial Unicode MS"/>
                <a:cs typeface="Arial Unicode MS"/>
              </a:rPr>
              <a:t>Las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pruebas,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fuente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separada,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realizarán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frecuencia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 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una </a:t>
            </a:r>
            <a:r>
              <a:rPr lang="es-ES" sz="2800" dirty="0" smtClean="0">
                <a:latin typeface="Arial Unicode MS"/>
                <a:cs typeface="Arial Unicode MS"/>
              </a:rPr>
              <a:t>frecuencia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inferior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80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por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ciento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frecuencia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nominal.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permite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transformadores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60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Hz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50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Hz.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forma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onda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sinusoidal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tanto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sea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posible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ser </a:t>
            </a:r>
            <a:r>
              <a:rPr lang="es-ES" sz="2800" spc="-10" dirty="0" smtClean="0">
                <a:latin typeface="Arial Unicode MS"/>
                <a:cs typeface="Arial Unicode MS"/>
              </a:rPr>
              <a:t>monofásica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  <a:endParaRPr lang="es-ES" sz="2800" dirty="0" smtClean="0">
              <a:latin typeface="Arial Unicode MS"/>
              <a:cs typeface="Arial Unicode MS"/>
            </a:endParaRPr>
          </a:p>
        </p:txBody>
      </p:sp>
      <p:sp>
        <p:nvSpPr>
          <p:cNvPr id="88" name="Rectángulo 87"/>
          <p:cNvSpPr/>
          <p:nvPr/>
        </p:nvSpPr>
        <p:spPr>
          <a:xfrm>
            <a:off x="9962356" y="8375444"/>
            <a:ext cx="90762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1225">
              <a:lnSpc>
                <a:spcPct val="100000"/>
              </a:lnSpc>
            </a:pPr>
            <a:r>
              <a:rPr lang="es-ES" sz="1800" i="1" dirty="0" smtClean="0">
                <a:latin typeface="Arial"/>
                <a:cs typeface="Arial"/>
              </a:rPr>
              <a:t>Figura</a:t>
            </a:r>
            <a:r>
              <a:rPr lang="es-ES" sz="1800" i="1" spc="7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6-1:</a:t>
            </a:r>
            <a:r>
              <a:rPr lang="es-ES" sz="1800" i="1" spc="75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circuito</a:t>
            </a:r>
            <a:r>
              <a:rPr lang="es-ES" sz="1800" i="1" spc="7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de</a:t>
            </a:r>
            <a:r>
              <a:rPr lang="es-ES" sz="1800" i="1" spc="75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prueba</a:t>
            </a:r>
            <a:r>
              <a:rPr lang="es-ES" sz="1800" i="1" spc="7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para</a:t>
            </a:r>
            <a:r>
              <a:rPr lang="es-ES" sz="1800" i="1" spc="75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prueba</a:t>
            </a:r>
            <a:r>
              <a:rPr lang="es-ES" sz="1800" i="1" spc="7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de</a:t>
            </a:r>
            <a:r>
              <a:rPr lang="es-ES" sz="1800" i="1" spc="75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resistencias</a:t>
            </a:r>
            <a:r>
              <a:rPr lang="es-ES" sz="1800" i="1" spc="7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de</a:t>
            </a:r>
            <a:r>
              <a:rPr lang="es-ES" sz="1800" i="1" spc="75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voltaje</a:t>
            </a:r>
            <a:r>
              <a:rPr lang="es-ES" sz="1800" i="1" spc="7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de</a:t>
            </a:r>
            <a:r>
              <a:rPr lang="es-ES" sz="1800" i="1" spc="75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fuente</a:t>
            </a:r>
            <a:r>
              <a:rPr lang="es-ES" sz="1800" i="1" spc="70" dirty="0" smtClean="0">
                <a:latin typeface="Arial"/>
                <a:cs typeface="Arial"/>
              </a:rPr>
              <a:t> </a:t>
            </a:r>
            <a:r>
              <a:rPr lang="es-ES" sz="1800" i="1" spc="-10" dirty="0" smtClean="0">
                <a:latin typeface="Arial"/>
                <a:cs typeface="Arial"/>
              </a:rPr>
              <a:t>separada</a:t>
            </a:r>
            <a:endParaRPr lang="es-ES" sz="4400" dirty="0" smtClean="0">
              <a:latin typeface="Times New Roman"/>
              <a:cs typeface="Times New Roman"/>
            </a:endParaRPr>
          </a:p>
        </p:txBody>
      </p:sp>
      <p:pic>
        <p:nvPicPr>
          <p:cNvPr id="89" name="Imagen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422" y="5561014"/>
            <a:ext cx="7637954" cy="486250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ángulo 86"/>
          <p:cNvSpPr/>
          <p:nvPr/>
        </p:nvSpPr>
        <p:spPr>
          <a:xfrm>
            <a:off x="-67536" y="203164"/>
            <a:ext cx="19002508" cy="102093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marR="339725" algn="just">
              <a:lnSpc>
                <a:spcPct val="113900"/>
              </a:lnSpc>
              <a:spcBef>
                <a:spcPts val="880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utilizando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divisor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capacitivo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junto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respuesta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voltímetro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valores </a:t>
            </a:r>
            <a:r>
              <a:rPr lang="es-ES" sz="2800" dirty="0" smtClean="0">
                <a:latin typeface="Arial Unicode MS"/>
                <a:cs typeface="Arial Unicode MS"/>
              </a:rPr>
              <a:t>máximos.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endParaRPr lang="es-ES" sz="2800" spc="90" dirty="0" smtClean="0">
              <a:latin typeface="Arial Unicode MS"/>
              <a:cs typeface="Arial Unicode MS"/>
            </a:endParaRPr>
          </a:p>
          <a:p>
            <a:pPr marL="177165" marR="339725" algn="just">
              <a:lnSpc>
                <a:spcPct val="113900"/>
              </a:lnSpc>
              <a:spcBef>
                <a:spcPts val="880"/>
              </a:spcBef>
            </a:pPr>
            <a:endParaRPr lang="es-ES" sz="2800" spc="90" dirty="0">
              <a:latin typeface="Arial Unicode MS"/>
              <a:cs typeface="Arial Unicode MS"/>
            </a:endParaRPr>
          </a:p>
          <a:p>
            <a:pPr marL="177165" marR="339725" algn="just">
              <a:lnSpc>
                <a:spcPct val="113900"/>
              </a:lnSpc>
              <a:spcBef>
                <a:spcPts val="880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voltímetro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pico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indica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pico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dividido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dirty="0" smtClean="0">
                <a:latin typeface="Lucida Sans Unicode"/>
                <a:cs typeface="Lucida Sans Unicode"/>
              </a:rPr>
              <a:t>√</a:t>
            </a:r>
            <a:r>
              <a:rPr lang="es-ES" sz="2800" dirty="0" smtClean="0">
                <a:latin typeface="Arial Unicode MS"/>
                <a:cs typeface="Arial Unicode MS"/>
              </a:rPr>
              <a:t>2.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duración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minuto.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endParaRPr lang="es-ES" sz="2800" spc="90" dirty="0" smtClean="0">
              <a:latin typeface="Arial Unicode MS"/>
              <a:cs typeface="Arial Unicode MS"/>
            </a:endParaRPr>
          </a:p>
          <a:p>
            <a:pPr marL="177165" marR="339725" algn="just">
              <a:lnSpc>
                <a:spcPct val="113900"/>
              </a:lnSpc>
              <a:spcBef>
                <a:spcPts val="880"/>
              </a:spcBef>
            </a:pPr>
            <a:endParaRPr lang="es-ES" sz="2800" spc="-25" dirty="0" smtClean="0">
              <a:latin typeface="Arial Unicode MS"/>
              <a:cs typeface="Arial Unicode MS"/>
            </a:endParaRPr>
          </a:p>
          <a:p>
            <a:pPr marL="177165" marR="339725" algn="just">
              <a:lnSpc>
                <a:spcPct val="113900"/>
              </a:lnSpc>
              <a:spcBef>
                <a:spcPts val="880"/>
              </a:spcBef>
            </a:pP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probar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(todos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están </a:t>
            </a:r>
            <a:r>
              <a:rPr lang="es-ES" sz="2800" dirty="0" smtClean="0">
                <a:latin typeface="Arial Unicode MS"/>
                <a:cs typeface="Arial Unicode MS"/>
              </a:rPr>
              <a:t>cortocircuitados)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mientras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demás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sí,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no </a:t>
            </a:r>
            <a:r>
              <a:rPr lang="es-ES" sz="2800" dirty="0" smtClean="0">
                <a:latin typeface="Arial Unicode MS"/>
                <a:cs typeface="Arial Unicode MS"/>
              </a:rPr>
              <a:t>están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bajo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prueba,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tanque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núcleo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también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conectado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tierra.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devanado </a:t>
            </a:r>
            <a:r>
              <a:rPr lang="es-ES" sz="2800" dirty="0" smtClean="0">
                <a:latin typeface="Arial Unicode MS"/>
                <a:cs typeface="Arial Unicode MS"/>
              </a:rPr>
              <a:t>secundario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70" dirty="0" smtClean="0">
                <a:latin typeface="Arial Unicode MS"/>
                <a:cs typeface="Arial Unicode MS"/>
              </a:rPr>
              <a:t>TC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tipo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casquillo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conectarán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sí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conectarán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evitar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chispas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no </a:t>
            </a:r>
            <a:r>
              <a:rPr lang="es-ES" sz="2800" spc="-10" dirty="0" smtClean="0">
                <a:latin typeface="Arial Unicode MS"/>
                <a:cs typeface="Arial Unicode MS"/>
              </a:rPr>
              <a:t>deseadas.</a:t>
            </a:r>
            <a:endParaRPr lang="es-ES" sz="28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ct val="10000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algn="just">
              <a:lnSpc>
                <a:spcPct val="1000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permanecer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constante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prueba</a:t>
            </a:r>
            <a:r>
              <a:rPr lang="es-ES" sz="2800" spc="-10" dirty="0" smtClean="0">
                <a:latin typeface="Arial Unicode MS"/>
                <a:cs typeface="Arial Unicode MS"/>
              </a:rPr>
              <a:t>.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tiene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éxito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produce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colapso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prueba.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177165" marR="318135" algn="just">
              <a:lnSpc>
                <a:spcPct val="119700"/>
              </a:lnSpc>
              <a:spcBef>
                <a:spcPts val="5"/>
              </a:spcBef>
            </a:pPr>
            <a:endParaRPr lang="es-ES" sz="2800" spc="-10" dirty="0" smtClean="0">
              <a:latin typeface="Arial Unicode MS"/>
              <a:cs typeface="Arial Unicode MS"/>
            </a:endParaRPr>
          </a:p>
          <a:p>
            <a:pPr marL="177165" marR="318135" algn="just">
              <a:lnSpc>
                <a:spcPct val="119700"/>
              </a:lnSpc>
              <a:spcBef>
                <a:spcPts val="5"/>
              </a:spcBef>
            </a:pPr>
            <a:r>
              <a:rPr lang="es-ES" sz="2800" spc="-10" dirty="0" smtClean="0">
                <a:latin typeface="Arial Unicode MS"/>
                <a:cs typeface="Arial Unicode MS"/>
              </a:rPr>
              <a:t>Esta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uniforme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punto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estrella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(punto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neutro)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con</a:t>
            </a:r>
            <a:r>
              <a:rPr lang="es-ES" sz="2800" dirty="0" smtClean="0">
                <a:latin typeface="Arial Unicode MS"/>
                <a:cs typeface="Arial Unicode MS"/>
              </a:rPr>
              <a:t> aislamiento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graduado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(no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uniforme).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Cada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punto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tensión;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voltaje</a:t>
            </a:r>
            <a:r>
              <a:rPr lang="es-ES" sz="2800" spc="4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2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prueba.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177165" marR="603250" algn="just">
              <a:lnSpc>
                <a:spcPct val="146900"/>
              </a:lnSpc>
              <a:spcBef>
                <a:spcPts val="87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línea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uniforme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mediante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 resistencia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sobretensión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inducida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(sección</a:t>
            </a:r>
            <a:r>
              <a:rPr lang="es-ES" sz="2800" spc="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7).</a:t>
            </a:r>
            <a:endParaRPr lang="es-ES" sz="2800" dirty="0">
              <a:latin typeface="Arial Unicode MS"/>
              <a:cs typeface="Arial Unicode MS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ángulo 112"/>
          <p:cNvSpPr/>
          <p:nvPr/>
        </p:nvSpPr>
        <p:spPr>
          <a:xfrm>
            <a:off x="208756" y="317500"/>
            <a:ext cx="18440400" cy="6589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9430" indent="-342900" algn="just">
              <a:lnSpc>
                <a:spcPct val="100000"/>
              </a:lnSpc>
              <a:buSzPct val="129000"/>
              <a:buFont typeface="+mj-lt"/>
              <a:buAutoNum type="arabicPeriod" startAt="7"/>
              <a:tabLst>
                <a:tab pos="298450" algn="l"/>
              </a:tabLst>
            </a:pPr>
            <a:r>
              <a:rPr lang="es-ES" sz="2800" b="1" spc="-45" dirty="0" smtClean="0">
                <a:solidFill>
                  <a:srgbClr val="00007F"/>
                </a:solidFill>
                <a:latin typeface="Arial"/>
                <a:cs typeface="Arial"/>
              </a:rPr>
              <a:t> PRUEBA</a:t>
            </a: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50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25" dirty="0" smtClean="0">
                <a:solidFill>
                  <a:srgbClr val="00007F"/>
                </a:solidFill>
                <a:latin typeface="Arial"/>
                <a:cs typeface="Arial"/>
              </a:rPr>
              <a:t>TENSIÓN</a:t>
            </a:r>
            <a:r>
              <a:rPr lang="es-ES" sz="2800" b="1" spc="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INDUCIDA</a:t>
            </a:r>
          </a:p>
          <a:p>
            <a:pPr marL="297815" indent="-121285" algn="just">
              <a:lnSpc>
                <a:spcPct val="100000"/>
              </a:lnSpc>
              <a:buAutoNum type="arabicPeriod" startAt="7"/>
              <a:tabLst>
                <a:tab pos="298450" algn="l"/>
              </a:tabLst>
            </a:pPr>
            <a:endParaRPr lang="es-ES" sz="2400" dirty="0" smtClean="0">
              <a:latin typeface="Arial"/>
              <a:cs typeface="Arial"/>
            </a:endParaRPr>
          </a:p>
          <a:p>
            <a:pPr marL="177165" marR="448309" algn="just">
              <a:lnSpc>
                <a:spcPct val="112700"/>
              </a:lnSpc>
              <a:spcBef>
                <a:spcPts val="894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propósito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probar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fase,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espiras,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bobinas,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derivaciones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y</a:t>
            </a:r>
            <a:r>
              <a:rPr lang="es-ES" sz="2800" dirty="0" smtClean="0">
                <a:latin typeface="Arial Unicode MS"/>
                <a:cs typeface="Arial Unicode MS"/>
              </a:rPr>
              <a:t> terminales,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uniforme,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también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estas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partes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tierra,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bajo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condiciones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sobretensiones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temporales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conmutación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estar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sujeto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vida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útil.</a:t>
            </a:r>
          </a:p>
          <a:p>
            <a:pPr marL="177165" marR="448309" algn="just">
              <a:lnSpc>
                <a:spcPct val="112700"/>
              </a:lnSpc>
              <a:spcBef>
                <a:spcPts val="894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445770" algn="just">
              <a:lnSpc>
                <a:spcPct val="127299"/>
              </a:lnSpc>
              <a:spcBef>
                <a:spcPts val="88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Normalmente,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excitación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baja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mientras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los</a:t>
            </a:r>
            <a:r>
              <a:rPr lang="es-ES" sz="2800" dirty="0" smtClean="0">
                <a:latin typeface="Arial Unicode MS"/>
                <a:cs typeface="Arial Unicode MS"/>
              </a:rPr>
              <a:t> otros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dejan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abiertas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conectadas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punto.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305435" algn="just">
              <a:lnSpc>
                <a:spcPct val="112900"/>
              </a:lnSpc>
              <a:spcBef>
                <a:spcPts val="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Dado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mucho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nominal,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frecuencia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elige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menos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veces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mayor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frecuencia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causar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sobresaturación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núcleo.</a:t>
            </a:r>
          </a:p>
          <a:p>
            <a:pPr marL="177165" marR="305435" algn="just">
              <a:lnSpc>
                <a:spcPct val="112900"/>
              </a:lnSpc>
              <a:spcBef>
                <a:spcPts val="5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ángulo 112"/>
          <p:cNvSpPr/>
          <p:nvPr/>
        </p:nvSpPr>
        <p:spPr>
          <a:xfrm>
            <a:off x="208756" y="317500"/>
            <a:ext cx="18440400" cy="8142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9430" indent="-342900" algn="just">
              <a:lnSpc>
                <a:spcPct val="100000"/>
              </a:lnSpc>
              <a:buSzPct val="129000"/>
              <a:buFont typeface="+mj-lt"/>
              <a:buAutoNum type="arabicPeriod" startAt="7"/>
              <a:tabLst>
                <a:tab pos="298450" algn="l"/>
              </a:tabLst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177165" marR="295910" algn="just">
              <a:lnSpc>
                <a:spcPct val="114700"/>
              </a:lnSpc>
              <a:spcBef>
                <a:spcPts val="575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divisor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capacitivo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conectado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HV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se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leer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voltímetro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través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lado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bajo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voltaje,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calibra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el </a:t>
            </a:r>
            <a:r>
              <a:rPr lang="es-ES" sz="2800" dirty="0" smtClean="0">
                <a:latin typeface="Arial Unicode MS"/>
                <a:cs typeface="Arial Unicode MS"/>
              </a:rPr>
              <a:t>divisor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voltaje.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endParaRPr lang="es-ES" sz="2800" spc="130" dirty="0" smtClean="0">
              <a:latin typeface="Arial Unicode MS"/>
              <a:cs typeface="Arial Unicode MS"/>
            </a:endParaRPr>
          </a:p>
          <a:p>
            <a:pPr marL="177165" marR="295910" algn="just">
              <a:lnSpc>
                <a:spcPct val="114700"/>
              </a:lnSpc>
              <a:spcBef>
                <a:spcPts val="575"/>
              </a:spcBef>
            </a:pPr>
            <a:endParaRPr lang="es-ES" sz="2800" spc="130" dirty="0">
              <a:latin typeface="Arial Unicode MS"/>
              <a:cs typeface="Arial Unicode MS"/>
            </a:endParaRPr>
          </a:p>
          <a:p>
            <a:pPr marL="177165" marR="295910" algn="just">
              <a:lnSpc>
                <a:spcPct val="114700"/>
              </a:lnSpc>
              <a:spcBef>
                <a:spcPts val="57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Otro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método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consiste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medir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voltímetro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máximo,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está </a:t>
            </a:r>
            <a:r>
              <a:rPr lang="es-ES" sz="2800" dirty="0" smtClean="0">
                <a:latin typeface="Arial Unicode MS"/>
                <a:cs typeface="Arial Unicode MS"/>
              </a:rPr>
              <a:t>conectado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toma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boquillas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condensador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tensión.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voltímetro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pico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indica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valor </a:t>
            </a:r>
            <a:r>
              <a:rPr lang="es-ES" sz="2800" dirty="0" smtClean="0">
                <a:latin typeface="Arial Unicode MS"/>
                <a:cs typeface="Arial Unicode MS"/>
              </a:rPr>
              <a:t>pico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dividido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por</a:t>
            </a:r>
            <a:r>
              <a:rPr lang="es-ES" sz="2800" spc="-10" dirty="0" smtClean="0">
                <a:latin typeface="Lucida Sans Unicode"/>
                <a:cs typeface="Lucida Sans Unicode"/>
              </a:rPr>
              <a:t>√</a:t>
            </a:r>
            <a:r>
              <a:rPr lang="es-ES" sz="2800" spc="-10" dirty="0" smtClean="0">
                <a:latin typeface="Arial Unicode MS"/>
                <a:cs typeface="Arial Unicode MS"/>
              </a:rPr>
              <a:t>2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177165" marR="295910" algn="just">
              <a:lnSpc>
                <a:spcPct val="114700"/>
              </a:lnSpc>
              <a:spcBef>
                <a:spcPts val="575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algn="just">
              <a:lnSpc>
                <a:spcPct val="100000"/>
              </a:lnSpc>
              <a:spcBef>
                <a:spcPts val="77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duración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inferior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15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segundos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determina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mediante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siguiente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fórmula</a:t>
            </a:r>
            <a:r>
              <a:rPr lang="es-ES" sz="2800" spc="-10" dirty="0" smtClean="0">
                <a:latin typeface="Arial Unicode MS"/>
                <a:cs typeface="Arial Unicode MS"/>
              </a:rPr>
              <a:t>;</a:t>
            </a:r>
          </a:p>
          <a:p>
            <a:pPr marL="177165" algn="just">
              <a:lnSpc>
                <a:spcPct val="100000"/>
              </a:lnSpc>
              <a:spcBef>
                <a:spcPts val="775"/>
              </a:spcBef>
            </a:pPr>
            <a:endParaRPr lang="es-ES" sz="2800" spc="-10" dirty="0">
              <a:latin typeface="Arial Unicode MS"/>
              <a:cs typeface="Arial Unicode MS"/>
            </a:endParaRPr>
          </a:p>
          <a:p>
            <a:pPr marL="177165" algn="just">
              <a:lnSpc>
                <a:spcPct val="100000"/>
              </a:lnSpc>
              <a:spcBef>
                <a:spcPts val="775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452120" algn="just">
              <a:lnSpc>
                <a:spcPct val="128000"/>
              </a:lnSpc>
              <a:spcBef>
                <a:spcPts val="640"/>
              </a:spcBef>
            </a:pPr>
            <a:endParaRPr lang="es-ES" sz="2800" spc="-30" dirty="0">
              <a:latin typeface="Arial Unicode MS"/>
              <a:cs typeface="Arial Unicode MS"/>
            </a:endParaRPr>
          </a:p>
          <a:p>
            <a:pPr marL="177165" marR="452120" algn="just">
              <a:lnSpc>
                <a:spcPct val="128000"/>
              </a:lnSpc>
              <a:spcBef>
                <a:spcPts val="640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Si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produce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colapso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descarga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disruptiva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aumento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anormal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prueba,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dice</a:t>
            </a:r>
            <a:r>
              <a:rPr lang="es-ES" sz="2800" dirty="0" smtClean="0">
                <a:latin typeface="Arial Unicode MS"/>
                <a:cs typeface="Arial Unicode MS"/>
              </a:rPr>
              <a:t> que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satisfactoria.</a:t>
            </a:r>
            <a:endParaRPr lang="es-ES" sz="2800" dirty="0" smtClean="0">
              <a:latin typeface="Arial Unicode MS"/>
              <a:cs typeface="Arial Unicode MS"/>
            </a:endParaRPr>
          </a:p>
        </p:txBody>
      </p:sp>
      <p:pic>
        <p:nvPicPr>
          <p:cNvPr id="114" name="Imagen 1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066" y="5632452"/>
            <a:ext cx="5072098" cy="137634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ángulo 112"/>
          <p:cNvSpPr/>
          <p:nvPr/>
        </p:nvSpPr>
        <p:spPr>
          <a:xfrm>
            <a:off x="169862" y="307868"/>
            <a:ext cx="18479358" cy="5350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algn="just">
              <a:lnSpc>
                <a:spcPct val="100000"/>
              </a:lnSpc>
              <a:spcBef>
                <a:spcPts val="795"/>
              </a:spcBef>
            </a:pP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Prueba</a:t>
            </a:r>
            <a:r>
              <a:rPr lang="es-ES" sz="2800" b="1" u="sng" spc="7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lang="es-ES" sz="2800" b="1" u="sng" spc="7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voltaje</a:t>
            </a:r>
            <a:r>
              <a:rPr lang="es-ES" sz="2800" b="1" u="sng" spc="7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inducido de </a:t>
            </a:r>
            <a:r>
              <a:rPr lang="es-ES" sz="2800" b="1" u="sng" spc="-5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</a:t>
            </a:r>
            <a:r>
              <a:rPr lang="es-ES" sz="2800" b="1" u="sng" spc="7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lang="es-ES" sz="2800" b="1" u="sng" spc="7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corta duración</a:t>
            </a:r>
            <a:r>
              <a:rPr lang="es-ES" sz="2800" b="1" u="sng" spc="7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800" b="1" u="sng" spc="-3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(ACSD)</a:t>
            </a:r>
            <a:r>
              <a:rPr lang="es-ES" sz="2800" b="1" spc="75" dirty="0" smtClean="0">
                <a:latin typeface="Arial"/>
                <a:cs typeface="Arial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: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575945" lvl="1" indent="-122555" algn="just">
              <a:lnSpc>
                <a:spcPct val="100000"/>
              </a:lnSpc>
              <a:buAutoNum type="alphaLcParenR"/>
              <a:tabLst>
                <a:tab pos="576580" algn="l"/>
              </a:tabLst>
            </a:pPr>
            <a:r>
              <a:rPr lang="es-ES" sz="2800" b="1" dirty="0" smtClean="0">
                <a:latin typeface="Arial"/>
                <a:cs typeface="Arial"/>
              </a:rPr>
              <a:t> Devanados</a:t>
            </a:r>
            <a:r>
              <a:rPr lang="es-ES" sz="2800" b="1" spc="6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aislados</a:t>
            </a:r>
            <a:r>
              <a:rPr lang="es-ES" sz="2800" b="1" spc="65" dirty="0" smtClean="0">
                <a:latin typeface="Arial"/>
                <a:cs typeface="Arial"/>
              </a:rPr>
              <a:t> </a:t>
            </a:r>
            <a:r>
              <a:rPr lang="es-ES" sz="2800" b="1" spc="-10" dirty="0" smtClean="0">
                <a:latin typeface="Arial"/>
                <a:cs typeface="Arial"/>
              </a:rPr>
              <a:t>uniformemente</a:t>
            </a:r>
            <a:endParaRPr lang="es-ES" sz="2800" dirty="0" smtClean="0">
              <a:latin typeface="Arial"/>
              <a:cs typeface="Arial"/>
            </a:endParaRPr>
          </a:p>
          <a:p>
            <a:pPr marL="447040" marR="329565" indent="6350" algn="just">
              <a:lnSpc>
                <a:spcPct val="119800"/>
              </a:lnSpc>
              <a:spcBef>
                <a:spcPts val="894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conexión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esencialmente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misma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servicio,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suministra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simétrico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trifásico.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El</a:t>
            </a:r>
            <a:r>
              <a:rPr lang="es-ES" sz="2800" dirty="0" smtClean="0">
                <a:latin typeface="Arial Unicode MS"/>
                <a:cs typeface="Arial Unicode MS"/>
              </a:rPr>
              <a:t> voltaje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generalmente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doble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nominal.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embargo,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línea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cualquier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exceder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soportada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frecuencia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industrial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corta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duración.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Las</a:t>
            </a:r>
            <a:r>
              <a:rPr lang="es-ES" sz="2800" dirty="0" smtClean="0">
                <a:latin typeface="Arial Unicode MS"/>
                <a:cs typeface="Arial Unicode MS"/>
              </a:rPr>
              <a:t> tomas</a:t>
            </a:r>
            <a:r>
              <a:rPr lang="es-ES" sz="2800" spc="1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deben</a:t>
            </a:r>
            <a:r>
              <a:rPr lang="es-ES" sz="2800" spc="1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18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acordes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447040" marR="329565" indent="6350" algn="just">
              <a:lnSpc>
                <a:spcPct val="119800"/>
              </a:lnSpc>
              <a:spcBef>
                <a:spcPts val="894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447040" marR="793115" algn="just">
              <a:lnSpc>
                <a:spcPct val="120000"/>
              </a:lnSpc>
              <a:spcBef>
                <a:spcPts val="894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baja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utilizando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1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precisión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  <a:endParaRPr lang="es-ES" sz="2800" dirty="0" smtClean="0">
              <a:latin typeface="Arial Unicode MS"/>
              <a:cs typeface="Arial Unicode M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356" y="5418138"/>
            <a:ext cx="14216162" cy="4500594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/>
          <p:cNvSpPr/>
          <p:nvPr/>
        </p:nvSpPr>
        <p:spPr>
          <a:xfrm>
            <a:off x="2504232" y="9561542"/>
            <a:ext cx="152162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>
              <a:lnSpc>
                <a:spcPct val="100000"/>
              </a:lnSpc>
            </a:pPr>
            <a:endParaRPr lang="es-ES" sz="1800" i="1" dirty="0" smtClean="0">
              <a:latin typeface="Arial"/>
              <a:cs typeface="Arial"/>
            </a:endParaRPr>
          </a:p>
          <a:p>
            <a:pPr marL="177165">
              <a:lnSpc>
                <a:spcPct val="100000"/>
              </a:lnSpc>
            </a:pPr>
            <a:r>
              <a:rPr lang="es-ES" sz="1800" i="1" dirty="0" smtClean="0">
                <a:latin typeface="Arial"/>
                <a:cs typeface="Arial"/>
              </a:rPr>
              <a:t>Figura</a:t>
            </a:r>
            <a:r>
              <a:rPr lang="es-ES" sz="1800" i="1" spc="8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7-1:</a:t>
            </a:r>
            <a:r>
              <a:rPr lang="es-ES" sz="1800" i="1" spc="8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circuito</a:t>
            </a:r>
            <a:r>
              <a:rPr lang="es-ES" sz="1800" i="1" spc="85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de</a:t>
            </a:r>
            <a:r>
              <a:rPr lang="es-ES" sz="1800" i="1" spc="8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prueba</a:t>
            </a:r>
            <a:r>
              <a:rPr lang="es-ES" sz="1800" i="1" spc="85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para</a:t>
            </a:r>
            <a:r>
              <a:rPr lang="es-ES" sz="1800" i="1" spc="8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la</a:t>
            </a:r>
            <a:r>
              <a:rPr lang="es-ES" sz="1800" i="1" spc="85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prueba</a:t>
            </a:r>
            <a:r>
              <a:rPr lang="es-ES" sz="1800" i="1" spc="8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de</a:t>
            </a:r>
            <a:r>
              <a:rPr lang="es-ES" sz="1800" i="1" spc="85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resistencias</a:t>
            </a:r>
            <a:r>
              <a:rPr lang="es-ES" sz="1800" i="1" spc="8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de</a:t>
            </a:r>
            <a:r>
              <a:rPr lang="es-ES" sz="1800" i="1" spc="85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sobretensión</a:t>
            </a:r>
            <a:r>
              <a:rPr lang="es-ES" sz="1800" i="1" spc="8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inducida</a:t>
            </a:r>
            <a:r>
              <a:rPr lang="es-ES" sz="1800" i="1" spc="85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en</a:t>
            </a:r>
            <a:r>
              <a:rPr lang="es-ES" sz="1800" i="1" spc="8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devanados</a:t>
            </a:r>
            <a:r>
              <a:rPr lang="es-ES" sz="1800" i="1" spc="85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con</a:t>
            </a:r>
            <a:r>
              <a:rPr lang="es-ES" sz="1800" i="1" spc="80" dirty="0" smtClean="0">
                <a:latin typeface="Arial"/>
                <a:cs typeface="Arial"/>
              </a:rPr>
              <a:t> </a:t>
            </a:r>
            <a:r>
              <a:rPr lang="es-ES" sz="1800" i="1" dirty="0" smtClean="0">
                <a:latin typeface="Arial"/>
                <a:cs typeface="Arial"/>
              </a:rPr>
              <a:t>aislamiento</a:t>
            </a:r>
            <a:r>
              <a:rPr lang="es-ES" sz="1800" i="1" spc="85" dirty="0" smtClean="0">
                <a:latin typeface="Arial"/>
                <a:cs typeface="Arial"/>
              </a:rPr>
              <a:t> </a:t>
            </a:r>
            <a:r>
              <a:rPr lang="es-ES" sz="1800" i="1" spc="-10" dirty="0" smtClean="0">
                <a:latin typeface="Arial"/>
                <a:cs typeface="Arial"/>
              </a:rPr>
              <a:t>uniforme</a:t>
            </a:r>
            <a:endParaRPr lang="es-ES"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856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ángulo 112"/>
          <p:cNvSpPr/>
          <p:nvPr/>
        </p:nvSpPr>
        <p:spPr>
          <a:xfrm>
            <a:off x="169862" y="307868"/>
            <a:ext cx="18622234" cy="3131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45"/>
              </a:spcBef>
            </a:pPr>
            <a:endParaRPr lang="es-ES" sz="20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ct val="100000"/>
              </a:lnSpc>
              <a:spcBef>
                <a:spcPts val="5"/>
              </a:spcBef>
              <a:tabLst>
                <a:tab pos="2453005" algn="l"/>
              </a:tabLst>
            </a:pPr>
            <a:r>
              <a:rPr lang="es-ES" sz="2800" b="1" i="1" dirty="0" smtClean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    </a:t>
            </a:r>
            <a:r>
              <a:rPr lang="es-ES" sz="2800" b="1" i="1" u="sng" dirty="0" smtClean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Transformadores</a:t>
            </a:r>
            <a:r>
              <a:rPr lang="es-ES" sz="2800" b="1" i="1" u="sng" spc="105" dirty="0" smtClean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es-ES" sz="2800" b="1" i="1" u="sng" dirty="0" smtClean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con</a:t>
            </a:r>
            <a:r>
              <a:rPr lang="es-ES" sz="2800" b="1" i="1" u="sng" spc="110" dirty="0" smtClean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es-ES" sz="2800" b="1" i="1" u="sng" spc="75" dirty="0" err="1" smtClean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U</a:t>
            </a:r>
            <a:r>
              <a:rPr lang="es-ES" sz="2800" b="1" i="1" u="sng" dirty="0" err="1" smtClean="0">
                <a:latin typeface="Trebuchet MS"/>
                <a:cs typeface="Trebuchet MS"/>
              </a:rPr>
              <a:t>m</a:t>
            </a:r>
            <a:r>
              <a:rPr lang="es-ES" sz="2800" b="1" i="1" u="sng" dirty="0" smtClean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&lt;</a:t>
            </a:r>
            <a:r>
              <a:rPr lang="es-ES" sz="2800" b="1" i="1" u="sng" spc="105" dirty="0" smtClean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es-ES" sz="2800" b="1" i="1" u="sng" spc="-10" dirty="0" smtClean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72,5</a:t>
            </a:r>
            <a:r>
              <a:rPr lang="es-ES" sz="2800" b="1" i="1" spc="-10" dirty="0" smtClean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kV </a:t>
            </a:r>
            <a:r>
              <a:rPr lang="es-ES" sz="2800" dirty="0" smtClean="0">
                <a:latin typeface="Arial Unicode MS"/>
                <a:cs typeface="Arial Unicode MS"/>
              </a:rPr>
              <a:t>normalmente,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mediciones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descargas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parciales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prueba.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duración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explican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arriba.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50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536575" marR="339725" algn="just">
              <a:lnSpc>
                <a:spcPct val="112900"/>
              </a:lnSpc>
            </a:pPr>
            <a:r>
              <a:rPr lang="es-ES" sz="2800" b="1" i="1" u="sng" dirty="0" smtClean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Transformadores</a:t>
            </a:r>
            <a:r>
              <a:rPr lang="es-ES" sz="2800" b="1" i="1" u="sng" spc="95" dirty="0" smtClean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es-ES" sz="2800" b="1" i="1" u="sng" dirty="0" smtClean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con</a:t>
            </a:r>
            <a:r>
              <a:rPr lang="es-ES" sz="2800" b="1" i="1" u="sng" spc="100" dirty="0" smtClean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es-ES" sz="2800" b="1" i="1" u="sng" spc="75" dirty="0" err="1" smtClean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U</a:t>
            </a:r>
            <a:r>
              <a:rPr lang="es-ES" sz="2800" b="1" i="1" dirty="0" err="1" smtClean="0">
                <a:latin typeface="Trebuchet MS"/>
                <a:cs typeface="Trebuchet MS"/>
              </a:rPr>
              <a:t>m</a:t>
            </a:r>
            <a:r>
              <a:rPr lang="es-ES" sz="2800" b="1" i="1" u="sng" dirty="0" smtClean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&gt;</a:t>
            </a:r>
            <a:r>
              <a:rPr lang="es-ES" sz="2800" b="1" i="1" u="sng" spc="100" dirty="0" smtClean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es-ES" sz="2800" b="1" i="1" u="sng" spc="-30" dirty="0" smtClean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72,5</a:t>
            </a:r>
            <a:r>
              <a:rPr lang="es-ES" sz="2800" b="1" i="1" u="sng" spc="100" dirty="0" smtClean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es-ES" sz="2800" b="1" i="1" u="sng" dirty="0" err="1" smtClean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kV</a:t>
            </a:r>
            <a:r>
              <a:rPr lang="es-ES" sz="2800" b="1" i="1" spc="95" dirty="0" smtClean="0">
                <a:latin typeface="Trebuchet MS"/>
                <a:cs typeface="Trebuchet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todos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transformadores,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salvo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pacto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contrario,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ensayarán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descargas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parciales.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rendimiento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descarga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parcial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controlará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acuerdo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dirty="0" smtClean="0">
                <a:latin typeface="Arial Unicode MS"/>
                <a:cs typeface="Arial Unicode MS"/>
              </a:rPr>
              <a:t>secuencia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tiempo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aplicación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figura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7.2</a:t>
            </a:r>
            <a:r>
              <a:rPr lang="es-ES" sz="2800" spc="-20" dirty="0" smtClean="0">
                <a:latin typeface="Arial Unicode MS"/>
                <a:cs typeface="Arial Unicode MS"/>
              </a:rPr>
              <a:t>:</a:t>
            </a:r>
            <a:endParaRPr lang="es-ES" sz="2800" dirty="0" smtClean="0">
              <a:latin typeface="Arial Unicode MS"/>
              <a:cs typeface="Arial Unicode MS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794" y="3346436"/>
            <a:ext cx="13649340" cy="6643734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5433190" y="9918732"/>
            <a:ext cx="7198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4025" algn="just">
              <a:lnSpc>
                <a:spcPct val="100000"/>
              </a:lnSpc>
              <a:spcBef>
                <a:spcPts val="615"/>
              </a:spcBef>
            </a:pPr>
            <a:r>
              <a:rPr lang="es-ES" i="1" dirty="0" smtClean="0">
                <a:latin typeface="Arial"/>
                <a:cs typeface="Arial"/>
              </a:rPr>
              <a:t>Figura</a:t>
            </a:r>
            <a:r>
              <a:rPr lang="es-ES" i="1" spc="4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7.2:</a:t>
            </a:r>
            <a:r>
              <a:rPr lang="es-ES" i="1" spc="4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Tensión</a:t>
            </a:r>
            <a:r>
              <a:rPr lang="es-ES" i="1" spc="5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de</a:t>
            </a:r>
            <a:r>
              <a:rPr lang="es-ES" i="1" spc="4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duración</a:t>
            </a:r>
            <a:r>
              <a:rPr lang="es-ES" i="1" spc="5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de</a:t>
            </a:r>
            <a:r>
              <a:rPr lang="es-ES" i="1" spc="4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la</a:t>
            </a:r>
            <a:r>
              <a:rPr lang="es-ES" i="1" spc="4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prueba</a:t>
            </a:r>
            <a:r>
              <a:rPr lang="es-ES" i="1" spc="50" dirty="0" smtClean="0">
                <a:latin typeface="Arial"/>
                <a:cs typeface="Arial"/>
              </a:rPr>
              <a:t> </a:t>
            </a:r>
            <a:r>
              <a:rPr lang="es-ES" i="1" spc="-40" dirty="0" smtClean="0">
                <a:latin typeface="Arial"/>
                <a:cs typeface="Arial"/>
              </a:rPr>
              <a:t>–</a:t>
            </a:r>
            <a:r>
              <a:rPr lang="es-ES" i="1" spc="4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curva</a:t>
            </a:r>
            <a:r>
              <a:rPr lang="es-ES" i="1" spc="5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de</a:t>
            </a:r>
            <a:r>
              <a:rPr lang="es-ES" i="1" spc="45" dirty="0" smtClean="0">
                <a:latin typeface="Arial"/>
                <a:cs typeface="Arial"/>
              </a:rPr>
              <a:t> </a:t>
            </a:r>
            <a:r>
              <a:rPr lang="es-ES" i="1" spc="-10" dirty="0" smtClean="0">
                <a:latin typeface="Arial"/>
                <a:cs typeface="Arial"/>
              </a:rPr>
              <a:t>tiempo</a:t>
            </a:r>
            <a:endParaRPr lang="es-ES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856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ángulo 63"/>
          <p:cNvSpPr/>
          <p:nvPr/>
        </p:nvSpPr>
        <p:spPr>
          <a:xfrm>
            <a:off x="289654" y="274602"/>
            <a:ext cx="18288000" cy="8304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endParaRPr lang="es-ES" dirty="0" smtClean="0">
              <a:latin typeface="Times New Roman"/>
              <a:cs typeface="Times New Roman"/>
            </a:endParaRPr>
          </a:p>
          <a:p>
            <a:pPr marL="586740" indent="-133350" algn="just">
              <a:lnSpc>
                <a:spcPct val="100000"/>
              </a:lnSpc>
              <a:spcBef>
                <a:spcPts val="5"/>
              </a:spcBef>
              <a:buAutoNum type="alphaLcParenR" startAt="2"/>
              <a:tabLst>
                <a:tab pos="587375" algn="l"/>
              </a:tabLst>
            </a:pPr>
            <a:r>
              <a:rPr lang="es-ES" sz="2400" b="1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devanados</a:t>
            </a:r>
            <a:r>
              <a:rPr lang="es-ES" sz="2800" b="1" spc="4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aislados</a:t>
            </a:r>
            <a:r>
              <a:rPr lang="es-ES" sz="2800" b="1" spc="5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no</a:t>
            </a:r>
            <a:r>
              <a:rPr lang="es-ES" sz="2800" b="1" spc="50" dirty="0" smtClean="0">
                <a:latin typeface="Arial"/>
                <a:cs typeface="Arial"/>
              </a:rPr>
              <a:t> </a:t>
            </a:r>
            <a:r>
              <a:rPr lang="es-ES" sz="2800" b="1" spc="-10" dirty="0" smtClean="0">
                <a:latin typeface="Arial"/>
                <a:cs typeface="Arial"/>
              </a:rPr>
              <a:t>uniformemente:</a:t>
            </a:r>
            <a:endParaRPr lang="es-ES" sz="2800" dirty="0" smtClean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25"/>
              </a:spcBef>
              <a:buFont typeface="Arial"/>
              <a:buAutoNum type="alphaLcParenR" startAt="2"/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447040" algn="just">
              <a:lnSpc>
                <a:spcPct val="1000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trifásicos,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requieren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dos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equipos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prueba;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10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945515" marR="831215" lvl="1" indent="-228600" algn="just">
              <a:lnSpc>
                <a:spcPct val="106700"/>
              </a:lnSpc>
              <a:buAutoNum type="arabicPeriod"/>
              <a:tabLst>
                <a:tab pos="843280" algn="l"/>
              </a:tabLst>
            </a:pP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tensiones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soportadas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nominales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con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descarga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parcial.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945515" marR="501650" lvl="1" indent="-228600" algn="just">
              <a:lnSpc>
                <a:spcPct val="106700"/>
              </a:lnSpc>
              <a:spcBef>
                <a:spcPts val="894"/>
              </a:spcBef>
              <a:buAutoNum type="arabicPeriod"/>
              <a:tabLst>
                <a:tab pos="843280" algn="l"/>
              </a:tabLst>
            </a:pP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ensayo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neutro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puesto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tensiones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nominales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soportadas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entre </a:t>
            </a:r>
            <a:r>
              <a:rPr lang="es-ES" sz="2800" dirty="0" smtClean="0">
                <a:latin typeface="Arial Unicode MS"/>
                <a:cs typeface="Arial Unicode MS"/>
              </a:rPr>
              <a:t>fases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descargas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parciales.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llevará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cabo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acuerdo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con </a:t>
            </a:r>
            <a:r>
              <a:rPr lang="es-ES" sz="2800" dirty="0" smtClean="0">
                <a:latin typeface="Arial Unicode MS"/>
                <a:cs typeface="Arial Unicode MS"/>
              </a:rPr>
              <a:t>bobinados</a:t>
            </a:r>
            <a:r>
              <a:rPr lang="es-ES" sz="2800" spc="2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uniformes</a:t>
            </a:r>
            <a:r>
              <a:rPr lang="es-ES" sz="2800" spc="2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</a:t>
            </a:r>
            <a:r>
              <a:rPr lang="es-ES" sz="2800" dirty="0" err="1" smtClean="0">
                <a:latin typeface="Arial Unicode MS"/>
                <a:cs typeface="Arial Unicode MS"/>
              </a:rPr>
              <a:t>subcláusula</a:t>
            </a:r>
            <a:r>
              <a:rPr lang="es-ES" sz="2800" spc="27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a).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447040" algn="just">
              <a:lnSpc>
                <a:spcPct val="100000"/>
              </a:lnSpc>
              <a:spcBef>
                <a:spcPts val="1065"/>
              </a:spcBef>
            </a:pPr>
            <a:r>
              <a:rPr lang="es-ES" sz="2800" spc="-10" dirty="0" smtClean="0">
                <a:latin typeface="Arial Unicode MS"/>
                <a:cs typeface="Arial Unicode MS"/>
              </a:rPr>
              <a:t>En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monofásicos,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solo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requiere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tierra.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447040" marR="416559" algn="just">
              <a:lnSpc>
                <a:spcPct val="112599"/>
              </a:lnSpc>
              <a:spcBef>
                <a:spcPts val="91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secuencia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trifásicos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consta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tres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aplicaciones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monofásicas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tensión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individuales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diferentes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puntos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conectado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cada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momento. </a:t>
            </a:r>
          </a:p>
          <a:p>
            <a:pPr marL="447040" marR="416559" algn="just">
              <a:lnSpc>
                <a:spcPct val="112599"/>
              </a:lnSpc>
              <a:spcBef>
                <a:spcPts val="915"/>
              </a:spcBef>
            </a:pPr>
            <a:r>
              <a:rPr lang="es-ES" sz="2800" spc="-10" dirty="0" smtClean="0">
                <a:latin typeface="Arial Unicode MS"/>
                <a:cs typeface="Arial Unicode MS"/>
              </a:rPr>
              <a:t>En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tipo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devanados,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sobretensión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inducida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fuente</a:t>
            </a:r>
            <a:r>
              <a:rPr lang="es-ES" sz="2800" dirty="0" smtClean="0">
                <a:latin typeface="Arial Unicode MS"/>
                <a:cs typeface="Arial Unicode MS"/>
              </a:rPr>
              <a:t> independiente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paso)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mismo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tiempo.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20"/>
              </a:spcBef>
            </a:pPr>
            <a:endParaRPr lang="es-ES" dirty="0" smtClean="0">
              <a:latin typeface="Times New Roman"/>
              <a:cs typeface="Times New Roman"/>
            </a:endParaRPr>
          </a:p>
          <a:p>
            <a:pPr marL="447040" algn="just">
              <a:lnSpc>
                <a:spcPct val="100000"/>
              </a:lnSpc>
            </a:pPr>
            <a:endParaRPr lang="es-ES" dirty="0">
              <a:latin typeface="Arial Unicode MS"/>
              <a:cs typeface="Arial Unicode MS"/>
            </a:endParaRPr>
          </a:p>
        </p:txBody>
      </p:sp>
      <p:pic>
        <p:nvPicPr>
          <p:cNvPr id="69" name="Imagen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0662" y="7849161"/>
            <a:ext cx="1209524" cy="361905"/>
          </a:xfrm>
          <a:prstGeom prst="rect">
            <a:avLst/>
          </a:prstGeom>
        </p:spPr>
      </p:pic>
      <p:pic>
        <p:nvPicPr>
          <p:cNvPr id="70" name="Imagen 6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406" y="7989906"/>
            <a:ext cx="17716624" cy="2156383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ángulo 173"/>
          <p:cNvSpPr/>
          <p:nvPr/>
        </p:nvSpPr>
        <p:spPr>
          <a:xfrm>
            <a:off x="361094" y="346040"/>
            <a:ext cx="18649219" cy="2308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11675" marR="382905" indent="-4064635" algn="just">
              <a:lnSpc>
                <a:spcPts val="3500"/>
              </a:lnSpc>
              <a:spcBef>
                <a:spcPts val="5"/>
              </a:spcBef>
              <a:tabLst>
                <a:tab pos="3723640" algn="l"/>
                <a:tab pos="5883910" algn="l"/>
              </a:tabLst>
            </a:pPr>
            <a:r>
              <a:rPr lang="es-ES" sz="2800" b="1" dirty="0" smtClean="0">
                <a:latin typeface="Arial"/>
                <a:cs typeface="Arial"/>
              </a:rPr>
              <a:t>Circuito</a:t>
            </a:r>
            <a:r>
              <a:rPr lang="es-ES" sz="2800" b="1" spc="4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</a:t>
            </a:r>
            <a:r>
              <a:rPr lang="es-ES" sz="2800" b="1" spc="55" dirty="0" smtClean="0">
                <a:latin typeface="Arial"/>
                <a:cs typeface="Arial"/>
              </a:rPr>
              <a:t> </a:t>
            </a:r>
            <a:r>
              <a:rPr lang="es-ES" sz="2800" b="1" spc="-10" dirty="0" smtClean="0">
                <a:latin typeface="Arial"/>
                <a:cs typeface="Arial"/>
              </a:rPr>
              <a:t>prueba</a:t>
            </a:r>
            <a:r>
              <a:rPr lang="es-ES" sz="2800" b="1" dirty="0" smtClean="0">
                <a:latin typeface="Arial"/>
                <a:cs typeface="Arial"/>
              </a:rPr>
              <a:t>	</a:t>
            </a:r>
          </a:p>
          <a:p>
            <a:pPr marL="4511675" marR="382905" indent="-4064635" algn="just">
              <a:lnSpc>
                <a:spcPts val="3500"/>
              </a:lnSpc>
              <a:spcBef>
                <a:spcPts val="5"/>
              </a:spcBef>
              <a:tabLst>
                <a:tab pos="3723640" algn="l"/>
                <a:tab pos="5883910" algn="l"/>
              </a:tabLst>
            </a:pPr>
            <a:endParaRPr lang="es-ES" sz="2800" b="1" i="1" dirty="0">
              <a:latin typeface="Arial"/>
              <a:cs typeface="Arial"/>
            </a:endParaRPr>
          </a:p>
          <a:p>
            <a:pPr marL="447040" marR="400050" algn="just">
              <a:lnSpc>
                <a:spcPts val="3500"/>
              </a:lnSpc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dado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fig.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7.3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cuyo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punto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neutro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HV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aislado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acuerdo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con</a:t>
            </a:r>
            <a:r>
              <a:rPr lang="es-ES" sz="2800" dirty="0" smtClean="0">
                <a:latin typeface="Arial Unicode MS"/>
                <a:cs typeface="Arial Unicode MS"/>
              </a:rPr>
              <a:t> 1/3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prueba.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3500"/>
              </a:lnSpc>
            </a:pPr>
            <a:endParaRPr lang="es-ES" sz="2800" dirty="0" smtClean="0">
              <a:latin typeface="Times New Roman"/>
              <a:cs typeface="Times New Roman"/>
            </a:endParaRPr>
          </a:p>
        </p:txBody>
      </p:sp>
      <p:sp>
        <p:nvSpPr>
          <p:cNvPr id="175" name="Rectángulo 174"/>
          <p:cNvSpPr/>
          <p:nvPr/>
        </p:nvSpPr>
        <p:spPr>
          <a:xfrm>
            <a:off x="0" y="9775856"/>
            <a:ext cx="182166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56665" algn="just">
              <a:lnSpc>
                <a:spcPct val="100000"/>
              </a:lnSpc>
              <a:spcBef>
                <a:spcPts val="219"/>
              </a:spcBef>
            </a:pPr>
            <a:r>
              <a:rPr lang="es-ES" i="1" dirty="0" smtClean="0">
                <a:latin typeface="Arial"/>
                <a:cs typeface="Arial"/>
              </a:rPr>
              <a:t>Figura</a:t>
            </a:r>
            <a:r>
              <a:rPr lang="es-ES" i="1" spc="10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7.3:</a:t>
            </a:r>
            <a:r>
              <a:rPr lang="es-ES" i="1" spc="10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circuito</a:t>
            </a:r>
            <a:r>
              <a:rPr lang="es-ES" i="1" spc="10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de</a:t>
            </a:r>
            <a:r>
              <a:rPr lang="es-ES" i="1" spc="10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prueba</a:t>
            </a:r>
            <a:r>
              <a:rPr lang="es-ES" i="1" spc="10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para</a:t>
            </a:r>
            <a:r>
              <a:rPr lang="es-ES" i="1" spc="10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prueba</a:t>
            </a:r>
            <a:r>
              <a:rPr lang="es-ES" i="1" spc="10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de</a:t>
            </a:r>
            <a:r>
              <a:rPr lang="es-ES" i="1" spc="10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sobretensión</a:t>
            </a:r>
            <a:r>
              <a:rPr lang="es-ES" i="1" spc="10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inducida</a:t>
            </a:r>
            <a:r>
              <a:rPr lang="es-ES" i="1" spc="10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soportada</a:t>
            </a:r>
            <a:r>
              <a:rPr lang="es-ES" i="1" spc="10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en</a:t>
            </a:r>
            <a:r>
              <a:rPr lang="es-ES" i="1" spc="10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forma</a:t>
            </a:r>
            <a:r>
              <a:rPr lang="es-ES" i="1" spc="10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no</a:t>
            </a:r>
            <a:r>
              <a:rPr lang="es-ES" i="1" spc="100" dirty="0" smtClean="0">
                <a:latin typeface="Arial"/>
                <a:cs typeface="Arial"/>
              </a:rPr>
              <a:t> </a:t>
            </a:r>
            <a:r>
              <a:rPr lang="es-ES" i="1" spc="-10" dirty="0" smtClean="0">
                <a:latin typeface="Arial"/>
                <a:cs typeface="Arial"/>
              </a:rPr>
              <a:t>uniformemente </a:t>
            </a:r>
            <a:r>
              <a:rPr lang="es-ES" i="1" dirty="0" smtClean="0">
                <a:latin typeface="Arial"/>
                <a:cs typeface="Arial"/>
              </a:rPr>
              <a:t>devanado</a:t>
            </a:r>
            <a:r>
              <a:rPr lang="es-ES" i="1" spc="18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aislado</a:t>
            </a:r>
            <a:r>
              <a:rPr lang="es-ES" i="1" spc="18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de</a:t>
            </a:r>
            <a:r>
              <a:rPr lang="es-ES" i="1" spc="18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un</a:t>
            </a:r>
            <a:r>
              <a:rPr lang="es-ES" i="1" spc="18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transformador</a:t>
            </a:r>
            <a:r>
              <a:rPr lang="es-ES" i="1" spc="185" dirty="0" smtClean="0">
                <a:latin typeface="Arial"/>
                <a:cs typeface="Arial"/>
              </a:rPr>
              <a:t> </a:t>
            </a:r>
            <a:r>
              <a:rPr lang="es-ES" i="1" spc="-10" dirty="0" smtClean="0">
                <a:latin typeface="Arial"/>
                <a:cs typeface="Arial"/>
              </a:rPr>
              <a:t>trifásico</a:t>
            </a:r>
            <a:endParaRPr lang="es-ES" dirty="0" smtClean="0">
              <a:latin typeface="Arial"/>
              <a:cs typeface="Arial"/>
            </a:endParaRPr>
          </a:p>
        </p:txBody>
      </p:sp>
      <p:pic>
        <p:nvPicPr>
          <p:cNvPr id="177" name="Imagen 1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414" y="2417742"/>
            <a:ext cx="16073550" cy="642942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ángulo 173"/>
          <p:cNvSpPr/>
          <p:nvPr/>
        </p:nvSpPr>
        <p:spPr>
          <a:xfrm>
            <a:off x="218218" y="203164"/>
            <a:ext cx="18792095" cy="10210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algn="just">
              <a:lnSpc>
                <a:spcPts val="2800"/>
              </a:lnSpc>
              <a:spcBef>
                <a:spcPts val="670"/>
              </a:spcBef>
            </a:pP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Prueba</a:t>
            </a:r>
            <a:r>
              <a:rPr lang="es-ES" sz="2800" b="1" u="sng" spc="7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lang="es-ES" sz="2800" b="1" u="sng" spc="7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voltaje</a:t>
            </a:r>
            <a:r>
              <a:rPr lang="es-ES" sz="2800" b="1" u="sng" spc="7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lang="es-ES" sz="2800" b="1" u="sng" spc="7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800" b="1" u="sng" spc="-5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</a:t>
            </a:r>
            <a:r>
              <a:rPr lang="es-ES" sz="2800" b="1" u="sng" spc="7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inducida</a:t>
            </a:r>
            <a:r>
              <a:rPr lang="es-ES" sz="2800" b="1" u="sng" spc="7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lang="es-ES" sz="2800" b="1" u="sng" spc="7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larga</a:t>
            </a:r>
            <a:r>
              <a:rPr lang="es-ES" sz="2800" b="1" u="sng" spc="7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duración</a:t>
            </a:r>
            <a:r>
              <a:rPr lang="es-ES" sz="2800" b="1" u="sng" spc="7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800" b="1" u="sng" spc="-2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(ACLD)</a:t>
            </a:r>
            <a:r>
              <a:rPr lang="es-ES" sz="2800" b="1" spc="70" dirty="0" smtClean="0">
                <a:latin typeface="Arial"/>
                <a:cs typeface="Arial"/>
              </a:rPr>
              <a:t> </a:t>
            </a:r>
            <a:r>
              <a:rPr lang="es-ES" sz="2800" b="1" spc="-50" dirty="0" smtClean="0">
                <a:latin typeface="Arial"/>
                <a:cs typeface="Arial"/>
              </a:rPr>
              <a:t>:</a:t>
            </a:r>
            <a:endParaRPr lang="es-ES" sz="2800" dirty="0" smtClean="0">
              <a:latin typeface="Arial"/>
              <a:cs typeface="Arial"/>
            </a:endParaRPr>
          </a:p>
          <a:p>
            <a:pPr algn="just">
              <a:lnSpc>
                <a:spcPts val="2800"/>
              </a:lnSpc>
              <a:spcBef>
                <a:spcPts val="20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447040" algn="just">
              <a:lnSpc>
                <a:spcPts val="2800"/>
              </a:lnSpc>
            </a:pPr>
            <a:r>
              <a:rPr lang="es-ES" sz="2800" b="1" i="1" dirty="0" smtClean="0">
                <a:latin typeface="Trebuchet MS"/>
                <a:cs typeface="Trebuchet MS"/>
              </a:rPr>
              <a:t>Devanados</a:t>
            </a:r>
            <a:r>
              <a:rPr lang="es-ES" sz="2800" b="1" i="1" spc="125" dirty="0" smtClean="0">
                <a:latin typeface="Trebuchet MS"/>
                <a:cs typeface="Trebuchet MS"/>
              </a:rPr>
              <a:t> </a:t>
            </a:r>
            <a:r>
              <a:rPr lang="es-ES" sz="2800" b="1" i="1" dirty="0" smtClean="0">
                <a:latin typeface="Trebuchet MS"/>
                <a:cs typeface="Trebuchet MS"/>
              </a:rPr>
              <a:t>con</a:t>
            </a:r>
            <a:r>
              <a:rPr lang="es-ES" sz="2800" b="1" i="1" spc="130" dirty="0" smtClean="0">
                <a:latin typeface="Trebuchet MS"/>
                <a:cs typeface="Trebuchet MS"/>
              </a:rPr>
              <a:t> </a:t>
            </a:r>
            <a:r>
              <a:rPr lang="es-ES" sz="2800" b="1" i="1" dirty="0" smtClean="0">
                <a:latin typeface="Trebuchet MS"/>
                <a:cs typeface="Trebuchet MS"/>
              </a:rPr>
              <a:t>aislamiento</a:t>
            </a:r>
            <a:r>
              <a:rPr lang="es-ES" sz="2800" b="1" i="1" spc="125" dirty="0" smtClean="0">
                <a:latin typeface="Trebuchet MS"/>
                <a:cs typeface="Trebuchet MS"/>
              </a:rPr>
              <a:t> </a:t>
            </a:r>
            <a:r>
              <a:rPr lang="es-ES" sz="2800" b="1" i="1" dirty="0" smtClean="0">
                <a:latin typeface="Trebuchet MS"/>
                <a:cs typeface="Trebuchet MS"/>
              </a:rPr>
              <a:t>uniforme</a:t>
            </a:r>
            <a:r>
              <a:rPr lang="es-ES" sz="2800" b="1" i="1" spc="130" dirty="0" smtClean="0">
                <a:latin typeface="Trebuchet MS"/>
                <a:cs typeface="Trebuchet MS"/>
              </a:rPr>
              <a:t> </a:t>
            </a:r>
            <a:r>
              <a:rPr lang="es-ES" sz="2800" b="1" i="1" dirty="0" smtClean="0">
                <a:latin typeface="Trebuchet MS"/>
                <a:cs typeface="Trebuchet MS"/>
              </a:rPr>
              <a:t>y</a:t>
            </a:r>
            <a:r>
              <a:rPr lang="es-ES" sz="2800" b="1" i="1" spc="130" dirty="0" smtClean="0">
                <a:latin typeface="Trebuchet MS"/>
                <a:cs typeface="Trebuchet MS"/>
              </a:rPr>
              <a:t> </a:t>
            </a:r>
            <a:r>
              <a:rPr lang="es-ES" sz="2800" b="1" i="1" spc="55" dirty="0" smtClean="0">
                <a:latin typeface="Trebuchet MS"/>
                <a:cs typeface="Trebuchet MS"/>
              </a:rPr>
              <a:t>no</a:t>
            </a:r>
            <a:r>
              <a:rPr lang="es-ES" sz="2800" b="1" i="1" spc="125" dirty="0" smtClean="0">
                <a:latin typeface="Trebuchet MS"/>
                <a:cs typeface="Trebuchet MS"/>
              </a:rPr>
              <a:t> </a:t>
            </a:r>
            <a:r>
              <a:rPr lang="es-ES" sz="2800" b="1" i="1" spc="-10" dirty="0" smtClean="0">
                <a:latin typeface="Trebuchet MS"/>
                <a:cs typeface="Trebuchet MS"/>
              </a:rPr>
              <a:t>uniforme.</a:t>
            </a:r>
            <a:endParaRPr lang="es-ES" sz="2800" dirty="0" smtClean="0">
              <a:latin typeface="Trebuchet MS"/>
              <a:cs typeface="Trebuchet MS"/>
            </a:endParaRPr>
          </a:p>
          <a:p>
            <a:pPr marL="177165" marR="655955" algn="just">
              <a:lnSpc>
                <a:spcPts val="2800"/>
              </a:lnSpc>
              <a:spcBef>
                <a:spcPts val="905"/>
              </a:spcBef>
            </a:pPr>
            <a:r>
              <a:rPr lang="es-ES" sz="2800" spc="-35" dirty="0" smtClean="0">
                <a:latin typeface="Arial Unicode MS"/>
                <a:cs typeface="Arial Unicode MS"/>
              </a:rPr>
              <a:t>El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trifásico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probarse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conexión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monofásica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una </a:t>
            </a:r>
            <a:r>
              <a:rPr lang="es-ES" sz="2800" dirty="0" smtClean="0">
                <a:latin typeface="Arial Unicode MS"/>
                <a:cs typeface="Arial Unicode MS"/>
              </a:rPr>
              <a:t>conexión</a:t>
            </a:r>
            <a:r>
              <a:rPr lang="es-ES" sz="2800" spc="20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trifásica</a:t>
            </a:r>
            <a:r>
              <a:rPr lang="es-ES" sz="2800" spc="21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simétrica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177165" marR="624205" algn="just">
              <a:lnSpc>
                <a:spcPts val="2800"/>
              </a:lnSpc>
              <a:spcBef>
                <a:spcPts val="870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neutro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(si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presente)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bajo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estar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tierra.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demás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devanados </a:t>
            </a:r>
            <a:r>
              <a:rPr lang="es-ES" sz="2800" dirty="0" smtClean="0">
                <a:latin typeface="Arial Unicode MS"/>
                <a:cs typeface="Arial Unicode MS"/>
              </a:rPr>
              <a:t>separados,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conectados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estrella,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conectarán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neutro,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conectados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triángulo,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se</a:t>
            </a:r>
            <a:r>
              <a:rPr lang="es-ES" sz="2800" dirty="0" smtClean="0">
                <a:latin typeface="Arial Unicode MS"/>
                <a:cs typeface="Arial Unicode MS"/>
              </a:rPr>
              <a:t> conectarán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conectarán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través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neutro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fuente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</a:t>
            </a:r>
            <a:r>
              <a:rPr lang="es-ES" sz="2800" dirty="0" smtClean="0">
                <a:latin typeface="Arial Unicode MS"/>
                <a:cs typeface="Arial Unicode MS"/>
              </a:rPr>
              <a:t> alimentación.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duración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niveles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dan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fig.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7-</a:t>
            </a:r>
            <a:r>
              <a:rPr lang="es-ES" sz="2800" spc="-25" dirty="0" smtClean="0">
                <a:latin typeface="Arial Unicode MS"/>
                <a:cs typeface="Arial Unicode MS"/>
              </a:rPr>
              <a:t>4.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252095" algn="just">
              <a:lnSpc>
                <a:spcPts val="2800"/>
              </a:lnSpc>
              <a:tabLst>
                <a:tab pos="3715385" algn="l"/>
              </a:tabLst>
            </a:pPr>
            <a:endParaRPr lang="es-ES" sz="2800" i="1" spc="-40" dirty="0" smtClean="0">
              <a:latin typeface="Arial"/>
              <a:cs typeface="Arial"/>
            </a:endParaRPr>
          </a:p>
          <a:p>
            <a:pPr marL="252095" algn="just">
              <a:lnSpc>
                <a:spcPts val="2800"/>
              </a:lnSpc>
              <a:tabLst>
                <a:tab pos="3715385" algn="l"/>
              </a:tabLst>
            </a:pPr>
            <a:endParaRPr lang="es-ES" sz="2800" i="1" spc="-40" dirty="0" smtClean="0">
              <a:latin typeface="Arial"/>
              <a:cs typeface="Arial"/>
            </a:endParaRPr>
          </a:p>
          <a:p>
            <a:pPr marL="177165" algn="just">
              <a:lnSpc>
                <a:spcPts val="2800"/>
              </a:lnSpc>
              <a:spcBef>
                <a:spcPts val="345"/>
              </a:spcBef>
            </a:pPr>
            <a:endParaRPr lang="es-ES" sz="2800" i="1" spc="-40" dirty="0" smtClean="0">
              <a:latin typeface="Arial"/>
              <a:cs typeface="Arial"/>
            </a:endParaRPr>
          </a:p>
          <a:p>
            <a:pPr marL="177165" algn="just">
              <a:lnSpc>
                <a:spcPts val="2800"/>
              </a:lnSpc>
              <a:spcBef>
                <a:spcPts val="345"/>
              </a:spcBef>
            </a:pPr>
            <a:endParaRPr lang="es-ES" sz="2800" i="1" spc="-40" dirty="0">
              <a:latin typeface="Arial"/>
              <a:cs typeface="Arial"/>
            </a:endParaRPr>
          </a:p>
          <a:p>
            <a:pPr marL="177165" algn="just">
              <a:lnSpc>
                <a:spcPts val="2800"/>
              </a:lnSpc>
              <a:spcBef>
                <a:spcPts val="345"/>
              </a:spcBef>
            </a:pPr>
            <a:endParaRPr lang="es-ES" sz="2800" i="1" spc="-40" dirty="0" smtClean="0">
              <a:latin typeface="Arial"/>
              <a:cs typeface="Arial"/>
            </a:endParaRPr>
          </a:p>
          <a:p>
            <a:pPr marL="177165" algn="just">
              <a:lnSpc>
                <a:spcPts val="2800"/>
              </a:lnSpc>
              <a:spcBef>
                <a:spcPts val="345"/>
              </a:spcBef>
            </a:pPr>
            <a:endParaRPr lang="es-ES" sz="2800" i="1" spc="-40" dirty="0">
              <a:latin typeface="Arial"/>
              <a:cs typeface="Arial"/>
            </a:endParaRPr>
          </a:p>
          <a:p>
            <a:pPr marL="177165" algn="just">
              <a:lnSpc>
                <a:spcPts val="2800"/>
              </a:lnSpc>
              <a:spcBef>
                <a:spcPts val="345"/>
              </a:spcBef>
            </a:pPr>
            <a:endParaRPr lang="es-ES" sz="2800" i="1" spc="-40" dirty="0">
              <a:latin typeface="Arial"/>
              <a:cs typeface="Arial"/>
            </a:endParaRPr>
          </a:p>
          <a:p>
            <a:pPr marL="177165" marR="561975" indent="-635" algn="just">
              <a:lnSpc>
                <a:spcPts val="280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561975" indent="-635" algn="just">
              <a:lnSpc>
                <a:spcPts val="280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561975" indent="-635" algn="just">
              <a:lnSpc>
                <a:spcPts val="2800"/>
              </a:lnSpc>
            </a:pPr>
            <a:endParaRPr lang="es-ES" sz="2800" dirty="0">
              <a:latin typeface="Arial Unicode MS"/>
              <a:cs typeface="Arial Unicode MS"/>
            </a:endParaRPr>
          </a:p>
          <a:p>
            <a:pPr marL="177165" marR="561975" indent="-635" algn="just">
              <a:lnSpc>
                <a:spcPts val="28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toda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aplicación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prueba,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medirán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descargas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parciales.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detalles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DP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explican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sección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8.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800"/>
              </a:lnSpc>
              <a:spcBef>
                <a:spcPts val="40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ts val="2800"/>
              </a:lnSpc>
              <a:tabLst>
                <a:tab pos="2292985" algn="l"/>
                <a:tab pos="3654425" algn="l"/>
                <a:tab pos="4121785" algn="l"/>
              </a:tabLst>
            </a:pP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serán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;</a:t>
            </a:r>
            <a:r>
              <a:rPr lang="es-ES" sz="2800" dirty="0" smtClean="0">
                <a:latin typeface="Arial Unicode MS"/>
                <a:cs typeface="Arial Unicode MS"/>
              </a:rPr>
              <a:t>	</a:t>
            </a:r>
          </a:p>
          <a:p>
            <a:pPr algn="just">
              <a:lnSpc>
                <a:spcPts val="2800"/>
              </a:lnSpc>
              <a:spcBef>
                <a:spcPts val="10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ts val="28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medidas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descargas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parciales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realizarán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todos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tensión.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177165" marR="582295" algn="just">
              <a:lnSpc>
                <a:spcPts val="28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detalles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evaluación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pruebas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mediciones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descargas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parciales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dan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normas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(por </a:t>
            </a:r>
            <a:r>
              <a:rPr lang="es-ES" sz="2800" dirty="0" smtClean="0">
                <a:latin typeface="Arial Unicode MS"/>
                <a:cs typeface="Arial Unicode MS"/>
              </a:rPr>
              <a:t>ejemplo,</a:t>
            </a:r>
            <a:r>
              <a:rPr lang="es-ES" sz="2800" spc="45" dirty="0" smtClean="0">
                <a:latin typeface="Arial Unicode MS"/>
                <a:cs typeface="Arial Unicode MS"/>
              </a:rPr>
              <a:t> </a:t>
            </a:r>
            <a:r>
              <a:rPr lang="es-ES" sz="2800" spc="-45" dirty="0" smtClean="0">
                <a:latin typeface="Arial Unicode MS"/>
                <a:cs typeface="Arial Unicode MS"/>
              </a:rPr>
              <a:t>IEC</a:t>
            </a:r>
            <a:r>
              <a:rPr lang="es-ES" sz="2800" spc="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60076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-</a:t>
            </a:r>
            <a:r>
              <a:rPr lang="es-ES" sz="2800" spc="4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3)</a:t>
            </a:r>
            <a:endParaRPr lang="es-ES" sz="2800" dirty="0">
              <a:latin typeface="Arial Unicode MS"/>
              <a:cs typeface="Arial Unicode MS"/>
            </a:endParaRPr>
          </a:p>
        </p:txBody>
      </p:sp>
      <p:sp>
        <p:nvSpPr>
          <p:cNvPr id="176" name="Rectángulo 175"/>
          <p:cNvSpPr/>
          <p:nvPr/>
        </p:nvSpPr>
        <p:spPr>
          <a:xfrm>
            <a:off x="12219800" y="5203824"/>
            <a:ext cx="62151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algn="just">
              <a:lnSpc>
                <a:spcPct val="100000"/>
              </a:lnSpc>
              <a:spcBef>
                <a:spcPts val="345"/>
              </a:spcBef>
            </a:pPr>
            <a:r>
              <a:rPr lang="es-ES" i="1" dirty="0" err="1" smtClean="0">
                <a:latin typeface="Arial"/>
                <a:cs typeface="Arial"/>
              </a:rPr>
              <a:t>Figural</a:t>
            </a:r>
            <a:r>
              <a:rPr lang="es-ES" i="1" spc="6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7.4:</a:t>
            </a:r>
            <a:r>
              <a:rPr lang="es-ES" i="1" spc="7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Tensión</a:t>
            </a:r>
            <a:r>
              <a:rPr lang="es-ES" i="1" spc="7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de</a:t>
            </a:r>
            <a:r>
              <a:rPr lang="es-ES" i="1" spc="7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prueba</a:t>
            </a:r>
            <a:r>
              <a:rPr lang="es-ES" i="1" spc="7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de</a:t>
            </a:r>
            <a:r>
              <a:rPr lang="es-ES" i="1" spc="7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sobretensión</a:t>
            </a:r>
            <a:r>
              <a:rPr lang="es-ES" i="1" spc="7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inducida</a:t>
            </a:r>
            <a:r>
              <a:rPr lang="es-ES" i="1" spc="7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de</a:t>
            </a:r>
            <a:r>
              <a:rPr lang="es-ES" i="1" spc="7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larga</a:t>
            </a:r>
            <a:r>
              <a:rPr lang="es-ES" i="1" spc="7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duración</a:t>
            </a:r>
            <a:r>
              <a:rPr lang="es-ES" i="1" spc="70" dirty="0" smtClean="0">
                <a:latin typeface="Arial"/>
                <a:cs typeface="Arial"/>
              </a:rPr>
              <a:t> </a:t>
            </a:r>
            <a:r>
              <a:rPr lang="es-ES" i="1" spc="-40" dirty="0" smtClean="0">
                <a:latin typeface="Arial"/>
                <a:cs typeface="Arial"/>
              </a:rPr>
              <a:t>–</a:t>
            </a:r>
            <a:r>
              <a:rPr lang="es-ES" i="1" spc="7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curva</a:t>
            </a:r>
            <a:r>
              <a:rPr lang="es-ES" i="1" spc="7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de</a:t>
            </a:r>
            <a:r>
              <a:rPr lang="es-ES" i="1" spc="70" dirty="0" smtClean="0">
                <a:latin typeface="Arial"/>
                <a:cs typeface="Arial"/>
              </a:rPr>
              <a:t> </a:t>
            </a:r>
            <a:r>
              <a:rPr lang="es-ES" i="1" spc="-10" dirty="0" smtClean="0">
                <a:latin typeface="Arial"/>
                <a:cs typeface="Arial"/>
              </a:rPr>
              <a:t>tiempo</a:t>
            </a:r>
            <a:endParaRPr lang="es-ES" dirty="0" smtClean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lang="es-ES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40"/>
              </a:spcBef>
            </a:pPr>
            <a:endParaRPr lang="es-ES" dirty="0" smtClean="0">
              <a:latin typeface="Times New Roman"/>
              <a:cs typeface="Times New Roman"/>
            </a:endParaRPr>
          </a:p>
        </p:txBody>
      </p:sp>
      <p:pic>
        <p:nvPicPr>
          <p:cNvPr id="178" name="Imagen 177"/>
          <p:cNvPicPr>
            <a:picLocks noChangeAspect="1"/>
          </p:cNvPicPr>
          <p:nvPr/>
        </p:nvPicPr>
        <p:blipFill rotWithShape="1">
          <a:blip r:embed="rId2"/>
          <a:srcRect b="3342"/>
          <a:stretch/>
        </p:blipFill>
        <p:spPr>
          <a:xfrm>
            <a:off x="503968" y="3703626"/>
            <a:ext cx="11930146" cy="3786214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3124" y="8347096"/>
            <a:ext cx="5598141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61156" y="-596900"/>
            <a:ext cx="18496755" cy="11423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lang="es-ES" sz="48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ts val="3000"/>
              </a:lnSpc>
            </a:pPr>
            <a:r>
              <a:rPr lang="es-ES" sz="2000" b="1" dirty="0" smtClean="0">
                <a:solidFill>
                  <a:srgbClr val="00007F"/>
                </a:solidFill>
                <a:latin typeface="Arial"/>
                <a:cs typeface="Arial"/>
              </a:rPr>
              <a:t>8.</a:t>
            </a:r>
            <a:r>
              <a:rPr lang="es-ES" sz="2000" b="1" spc="1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400" b="1" dirty="0" smtClean="0">
                <a:solidFill>
                  <a:srgbClr val="00007F"/>
                </a:solidFill>
                <a:latin typeface="Arial"/>
                <a:cs typeface="Arial"/>
              </a:rPr>
              <a:t>MEDIDA</a:t>
            </a:r>
            <a:r>
              <a:rPr lang="es-ES" sz="2400" b="1" spc="1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400" b="1" spc="-50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2400" b="1" spc="1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400" b="1" spc="-65" dirty="0" smtClean="0">
                <a:solidFill>
                  <a:srgbClr val="00007F"/>
                </a:solidFill>
                <a:latin typeface="Arial"/>
                <a:cs typeface="Arial"/>
              </a:rPr>
              <a:t>DESCARGAS</a:t>
            </a:r>
            <a:r>
              <a:rPr lang="es-ES" sz="2400" b="1" spc="1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400" b="1" spc="-10" dirty="0" smtClean="0">
                <a:solidFill>
                  <a:srgbClr val="00007F"/>
                </a:solidFill>
                <a:latin typeface="Arial"/>
                <a:cs typeface="Arial"/>
              </a:rPr>
              <a:t>PARCIALES</a:t>
            </a:r>
          </a:p>
          <a:p>
            <a:pPr marL="177165" algn="just">
              <a:lnSpc>
                <a:spcPts val="3000"/>
              </a:lnSpc>
            </a:pPr>
            <a:endParaRPr lang="es-ES" sz="2400" dirty="0" smtClean="0">
              <a:latin typeface="Arial"/>
              <a:cs typeface="Arial"/>
            </a:endParaRPr>
          </a:p>
          <a:p>
            <a:pPr marL="177165" marR="593090" algn="just">
              <a:lnSpc>
                <a:spcPts val="3000"/>
              </a:lnSpc>
              <a:spcBef>
                <a:spcPts val="885"/>
              </a:spcBef>
            </a:pPr>
            <a:r>
              <a:rPr lang="es-ES" sz="2400" spc="-30" dirty="0" smtClean="0">
                <a:latin typeface="Arial Unicode MS"/>
                <a:cs typeface="Arial Unicode MS"/>
              </a:rPr>
              <a:t>El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propósito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medir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descargas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parciales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objeto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producidas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por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la </a:t>
            </a:r>
            <a:r>
              <a:rPr lang="es-ES" sz="2400" dirty="0" smtClean="0">
                <a:latin typeface="Arial Unicode MS"/>
                <a:cs typeface="Arial Unicode MS"/>
              </a:rPr>
              <a:t>aplicación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voltajes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spc="-60" dirty="0" smtClean="0">
                <a:latin typeface="Arial Unicode MS"/>
                <a:cs typeface="Arial Unicode MS"/>
              </a:rPr>
              <a:t>CA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durante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pruebas.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Esta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brinda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información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completa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sobre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la </a:t>
            </a:r>
            <a:r>
              <a:rPr lang="es-ES" sz="2400" dirty="0" smtClean="0">
                <a:latin typeface="Arial Unicode MS"/>
                <a:cs typeface="Arial Unicode MS"/>
              </a:rPr>
              <a:t>calidad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materiales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aislantes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diseño.</a:t>
            </a:r>
          </a:p>
          <a:p>
            <a:pPr marL="177165" algn="just">
              <a:lnSpc>
                <a:spcPts val="3000"/>
              </a:lnSpc>
              <a:spcBef>
                <a:spcPts val="925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177165" algn="just">
              <a:lnSpc>
                <a:spcPts val="3000"/>
              </a:lnSpc>
              <a:spcBef>
                <a:spcPts val="925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siguientes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determinan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durante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medición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descargas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parciales;</a:t>
            </a:r>
          </a:p>
          <a:p>
            <a:pPr marL="177165" algn="just">
              <a:lnSpc>
                <a:spcPts val="3000"/>
              </a:lnSpc>
              <a:spcBef>
                <a:spcPts val="925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405765" marR="994410" indent="-228600" algn="just">
              <a:lnSpc>
                <a:spcPts val="3000"/>
              </a:lnSpc>
              <a:spcBef>
                <a:spcPts val="765"/>
              </a:spcBef>
              <a:buSzPct val="117647"/>
              <a:buChar char="-"/>
              <a:tabLst>
                <a:tab pos="405765" algn="l"/>
                <a:tab pos="406400" algn="l"/>
              </a:tabLst>
            </a:pP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determinar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existencia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descarga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parcial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definida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objeto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un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voltaje predeterminado.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405765" marR="426720" indent="-228600" algn="just">
              <a:lnSpc>
                <a:spcPts val="3000"/>
              </a:lnSpc>
              <a:spcBef>
                <a:spcPts val="880"/>
              </a:spcBef>
              <a:buSzPct val="105263"/>
              <a:buChar char="-"/>
              <a:tabLst>
                <a:tab pos="405765" algn="l"/>
                <a:tab pos="406400" algn="l"/>
              </a:tabLst>
            </a:pPr>
            <a:r>
              <a:rPr lang="es-ES" sz="2400" dirty="0" smtClean="0">
                <a:latin typeface="Arial Unicode MS"/>
                <a:cs typeface="Arial Unicode MS"/>
              </a:rPr>
              <a:t>Aumentando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voltaje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aplicado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donde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comienza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descarga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parcial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(voltaje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inicio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descarga </a:t>
            </a:r>
            <a:r>
              <a:rPr lang="es-ES" sz="2400" dirty="0" smtClean="0">
                <a:latin typeface="Arial Unicode MS"/>
                <a:cs typeface="Arial Unicode MS"/>
              </a:rPr>
              <a:t>parcial)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disminuyendo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voltaje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aplicado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donde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extingue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descarga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parcial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(voltaje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de </a:t>
            </a:r>
            <a:r>
              <a:rPr lang="es-ES" sz="2400" dirty="0" smtClean="0">
                <a:latin typeface="Arial Unicode MS"/>
                <a:cs typeface="Arial Unicode MS"/>
              </a:rPr>
              <a:t>extinción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descarga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parcial).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405765" indent="-229235" algn="just">
              <a:lnSpc>
                <a:spcPts val="3000"/>
              </a:lnSpc>
              <a:spcBef>
                <a:spcPts val="869"/>
              </a:spcBef>
              <a:buSzPct val="105263"/>
              <a:buChar char="-"/>
              <a:tabLst>
                <a:tab pos="405765" algn="l"/>
                <a:tab pos="406400" algn="l"/>
              </a:tabLst>
            </a:pPr>
            <a:r>
              <a:rPr lang="es-ES" sz="2400" dirty="0" smtClean="0">
                <a:latin typeface="Arial Unicode MS"/>
                <a:cs typeface="Arial Unicode MS"/>
              </a:rPr>
              <a:t>Determinar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magnitud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descarga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parcial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spc="55" dirty="0" smtClean="0">
                <a:latin typeface="Arial Unicode MS"/>
                <a:cs typeface="Arial Unicode MS"/>
              </a:rPr>
              <a:t>un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voltaje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predeterminado.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algn="just">
              <a:lnSpc>
                <a:spcPts val="3000"/>
              </a:lnSpc>
              <a:spcBef>
                <a:spcPts val="55"/>
              </a:spcBef>
            </a:pPr>
            <a:endParaRPr lang="es-ES" sz="2400" dirty="0" smtClean="0">
              <a:latin typeface="Times New Roman"/>
              <a:cs typeface="Times New Roman"/>
            </a:endParaRPr>
          </a:p>
          <a:p>
            <a:pPr marL="177165" marR="323215" algn="just">
              <a:lnSpc>
                <a:spcPts val="3000"/>
              </a:lnSpc>
            </a:pPr>
            <a:r>
              <a:rPr lang="es-ES" sz="2400" spc="-10" dirty="0" smtClean="0">
                <a:latin typeface="Arial Unicode MS"/>
                <a:cs typeface="Arial Unicode MS"/>
              </a:rPr>
              <a:t>Las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descargas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parciales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mencionadas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(que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provocan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spc="55" dirty="0" smtClean="0">
                <a:latin typeface="Arial Unicode MS"/>
                <a:cs typeface="Arial Unicode MS"/>
              </a:rPr>
              <a:t>un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flameo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entre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electrodos)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son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descargas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en </a:t>
            </a:r>
            <a:r>
              <a:rPr lang="es-ES" sz="2400" spc="55" dirty="0" smtClean="0">
                <a:latin typeface="Arial Unicode MS"/>
                <a:cs typeface="Arial Unicode MS"/>
              </a:rPr>
              <a:t>un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área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determinada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aislamiento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entre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conductores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objeto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prueba.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Estas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descargas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pueden </a:t>
            </a:r>
            <a:r>
              <a:rPr lang="es-ES" sz="2400" dirty="0" smtClean="0">
                <a:latin typeface="Arial Unicode MS"/>
                <a:cs typeface="Arial Unicode MS"/>
              </a:rPr>
              <a:t>ocurrir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huecos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entorno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aislante,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huecos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materiales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sólidos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superficies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de </a:t>
            </a:r>
            <a:r>
              <a:rPr lang="es-ES" sz="2400" dirty="0" smtClean="0">
                <a:latin typeface="Arial Unicode MS"/>
                <a:cs typeface="Arial Unicode MS"/>
              </a:rPr>
              <a:t>contacto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dos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aislamientos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diferentes.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Esta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descarga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puede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capturar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como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spc="55" dirty="0" smtClean="0">
                <a:latin typeface="Arial Unicode MS"/>
                <a:cs typeface="Arial Unicode MS"/>
              </a:rPr>
              <a:t>un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solo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impulso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corriente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región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exterior.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Aunque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estas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descargas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provocan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deterioros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permanentes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medios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aislantes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energía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relativamente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pequeña,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energía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térmica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descargas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provocará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depreciación, </a:t>
            </a:r>
            <a:r>
              <a:rPr lang="es-ES" sz="2400" dirty="0" smtClean="0">
                <a:latin typeface="Arial Unicode MS"/>
                <a:cs typeface="Arial Unicode MS"/>
              </a:rPr>
              <a:t>envejecimiento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deterioro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medios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aislantes.</a:t>
            </a:r>
          </a:p>
          <a:p>
            <a:pPr marL="177165" marR="323215" algn="just">
              <a:lnSpc>
                <a:spcPts val="3000"/>
              </a:lnSpc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177165" marR="401955" algn="just">
              <a:lnSpc>
                <a:spcPts val="3000"/>
              </a:lnSpc>
              <a:spcBef>
                <a:spcPts val="919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magnitud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descarga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eléctrica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spc="55" dirty="0" smtClean="0">
                <a:latin typeface="Arial Unicode MS"/>
                <a:cs typeface="Arial Unicode MS"/>
              </a:rPr>
              <a:t>punto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descarga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parcial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medida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directa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del </a:t>
            </a:r>
            <a:r>
              <a:rPr lang="es-ES" sz="2400" dirty="0" smtClean="0">
                <a:latin typeface="Arial Unicode MS"/>
                <a:cs typeface="Arial Unicode MS"/>
              </a:rPr>
              <a:t>deterioro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material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aislante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región.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Además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valor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numérico,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intensidad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forma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de </a:t>
            </a:r>
            <a:r>
              <a:rPr lang="es-ES" sz="2400" dirty="0" smtClean="0">
                <a:latin typeface="Arial Unicode MS"/>
                <a:cs typeface="Arial Unicode MS"/>
              </a:rPr>
              <a:t>onda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impulso,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concentración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descarga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regional,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fabricación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colocación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aislamiento </a:t>
            </a:r>
            <a:r>
              <a:rPr lang="es-ES" sz="2400" dirty="0" smtClean="0">
                <a:latin typeface="Arial Unicode MS"/>
                <a:cs typeface="Arial Unicode MS"/>
              </a:rPr>
              <a:t>también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afectan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situación.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177165" marR="349885" algn="just">
              <a:lnSpc>
                <a:spcPts val="3000"/>
              </a:lnSpc>
              <a:spcBef>
                <a:spcPts val="894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evaluaciones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anteriores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demuestran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medición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"descarga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parcial"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método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implementado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verificar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calidad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aislamiento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completo.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400"/>
              </a:lnSpc>
              <a:spcBef>
                <a:spcPts val="55"/>
              </a:spcBef>
            </a:pPr>
            <a:endParaRPr lang="es-ES" sz="2000" dirty="0" smtClean="0">
              <a:latin typeface="Times New Roman"/>
              <a:cs typeface="Times New Roman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08757" y="-292100"/>
            <a:ext cx="9010647" cy="10569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algn="just">
              <a:lnSpc>
                <a:spcPts val="3000"/>
              </a:lnSpc>
            </a:pPr>
            <a:endParaRPr lang="es-ES" sz="2400" b="1" dirty="0" smtClean="0">
              <a:latin typeface="Arial"/>
              <a:cs typeface="Arial"/>
            </a:endParaRPr>
          </a:p>
          <a:p>
            <a:pPr marL="177165" algn="just">
              <a:lnSpc>
                <a:spcPts val="3000"/>
              </a:lnSpc>
            </a:pPr>
            <a:r>
              <a:rPr lang="es-ES" sz="2800" b="1" dirty="0" smtClean="0">
                <a:latin typeface="Arial"/>
                <a:cs typeface="Arial"/>
              </a:rPr>
              <a:t>Creación</a:t>
            </a:r>
            <a:r>
              <a:rPr lang="es-ES" sz="2800" b="1" spc="7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</a:t>
            </a:r>
            <a:r>
              <a:rPr lang="es-ES" sz="2800" b="1" spc="8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descargas</a:t>
            </a:r>
            <a:r>
              <a:rPr lang="es-ES" sz="2800" b="1" spc="8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parciales y</a:t>
            </a:r>
            <a:r>
              <a:rPr lang="es-ES" sz="2800" b="1" spc="7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magnitudes</a:t>
            </a:r>
            <a:r>
              <a:rPr lang="es-ES" sz="2800" b="1" spc="80" dirty="0" smtClean="0">
                <a:latin typeface="Arial"/>
                <a:cs typeface="Arial"/>
              </a:rPr>
              <a:t> </a:t>
            </a:r>
            <a:r>
              <a:rPr lang="es-ES" sz="2800" b="1" spc="-10" dirty="0" smtClean="0">
                <a:latin typeface="Arial"/>
                <a:cs typeface="Arial"/>
              </a:rPr>
              <a:t>medidas</a:t>
            </a:r>
          </a:p>
          <a:p>
            <a:pPr marL="177165" algn="just">
              <a:lnSpc>
                <a:spcPts val="3000"/>
              </a:lnSpc>
            </a:pPr>
            <a:endParaRPr lang="es-ES" sz="2800" dirty="0" smtClean="0">
              <a:latin typeface="Arial"/>
              <a:cs typeface="Arial"/>
            </a:endParaRPr>
          </a:p>
          <a:p>
            <a:pPr marL="177165" marR="327025" algn="just">
              <a:lnSpc>
                <a:spcPts val="3000"/>
              </a:lnSpc>
              <a:spcBef>
                <a:spcPts val="865"/>
              </a:spcBef>
            </a:pPr>
            <a:r>
              <a:rPr lang="es-ES" sz="2800" spc="-10" dirty="0" smtClean="0">
                <a:latin typeface="Arial Unicode MS"/>
                <a:cs typeface="Arial Unicode MS"/>
              </a:rPr>
              <a:t>En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disposición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aislamiento,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continuación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dibujo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esquemático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analógico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sobre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descarga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parcial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tiene</a:t>
            </a:r>
            <a:r>
              <a:rPr lang="es-ES" sz="2800" dirty="0" smtClean="0">
                <a:latin typeface="Arial Unicode MS"/>
                <a:cs typeface="Arial Unicode MS"/>
              </a:rPr>
              <a:t> lugar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determinada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región.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3000"/>
              </a:lnSpc>
              <a:spcBef>
                <a:spcPts val="30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410209" indent="-635" algn="just">
              <a:lnSpc>
                <a:spcPts val="30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observar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figura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8.1,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producido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punto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descarga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produce </a:t>
            </a:r>
            <a:r>
              <a:rPr lang="es-ES" sz="2800" spc="-10" dirty="0" smtClean="0">
                <a:latin typeface="Lucida Sans Unicode"/>
                <a:cs typeface="Lucida Sans Unicode"/>
              </a:rPr>
              <a:t>∆</a:t>
            </a:r>
            <a:r>
              <a:rPr lang="es-ES" sz="2800" b="1" spc="-10" dirty="0" smtClean="0">
                <a:latin typeface="Lucida Sans Unicode"/>
                <a:cs typeface="Lucida Sans Unicode"/>
              </a:rPr>
              <a:t>U</a:t>
            </a:r>
            <a:r>
              <a:rPr lang="es-ES" sz="2800" spc="-10" dirty="0" smtClean="0">
                <a:latin typeface="Lucida Sans Unicode"/>
                <a:cs typeface="Lucida Sans Unicode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línea.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produce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55" dirty="0" smtClean="0">
                <a:latin typeface="Arial Unicode MS"/>
                <a:cs typeface="Arial Unicode MS"/>
              </a:rPr>
              <a:t>una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carga medible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"</a:t>
            </a:r>
            <a:r>
              <a:rPr lang="es-ES" sz="2800" b="1" dirty="0" smtClean="0">
                <a:latin typeface="Arial"/>
                <a:cs typeface="Arial"/>
              </a:rPr>
              <a:t>q</a:t>
            </a:r>
            <a:r>
              <a:rPr lang="es-ES" sz="2800" dirty="0" smtClean="0">
                <a:latin typeface="Arial Unicode MS"/>
                <a:cs typeface="Arial Unicode MS"/>
              </a:rPr>
              <a:t>”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impedancia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medida.</a:t>
            </a:r>
          </a:p>
          <a:p>
            <a:pPr marL="177165" marR="410209" indent="-635" algn="just">
              <a:lnSpc>
                <a:spcPts val="300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367030" algn="just">
              <a:lnSpc>
                <a:spcPts val="3000"/>
              </a:lnSpc>
              <a:spcBef>
                <a:spcPts val="88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Esto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llama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carga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aparente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 </a:t>
            </a:r>
            <a:r>
              <a:rPr lang="es-ES" sz="2800" b="1" dirty="0" err="1" smtClean="0">
                <a:latin typeface="Arial Unicode MS"/>
                <a:cs typeface="Arial Unicode MS"/>
              </a:rPr>
              <a:t>pC</a:t>
            </a:r>
            <a:r>
              <a:rPr lang="es-ES" sz="2800" dirty="0" smtClean="0">
                <a:latin typeface="Arial Unicode MS"/>
                <a:cs typeface="Arial Unicode MS"/>
              </a:rPr>
              <a:t> pico-culombio.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Esta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carga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aparente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igual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carga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región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falla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pero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proporcional,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embargo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proporción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aún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podido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fijar.</a:t>
            </a:r>
          </a:p>
          <a:p>
            <a:pPr marL="177165" marR="367030" algn="just">
              <a:lnSpc>
                <a:spcPts val="3000"/>
              </a:lnSpc>
              <a:spcBef>
                <a:spcPts val="880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376555" indent="-635" algn="just">
              <a:lnSpc>
                <a:spcPts val="3000"/>
              </a:lnSpc>
              <a:spcBef>
                <a:spcPts val="985"/>
              </a:spcBef>
            </a:pPr>
            <a:r>
              <a:rPr lang="es-ES" sz="2800" spc="-20" dirty="0" smtClean="0">
                <a:latin typeface="Arial Unicode MS"/>
                <a:cs typeface="Arial Unicode MS"/>
              </a:rPr>
              <a:t>En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medidas también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determinar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; la caída de tensión </a:t>
            </a:r>
            <a:r>
              <a:rPr lang="es-ES" sz="2800" dirty="0" smtClean="0">
                <a:latin typeface="Lucida Sans Unicode"/>
                <a:cs typeface="Lucida Sans Unicode"/>
              </a:rPr>
              <a:t>∆U</a:t>
            </a:r>
            <a:r>
              <a:rPr lang="es-ES" sz="2800" dirty="0" smtClean="0">
                <a:latin typeface="Arial Unicode MS"/>
                <a:cs typeface="Arial Unicode MS"/>
              </a:rPr>
              <a:t>,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promedio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descarga </a:t>
            </a:r>
            <a:r>
              <a:rPr lang="es-ES" sz="2800" dirty="0" smtClean="0">
                <a:latin typeface="Arial Unicode MS"/>
                <a:cs typeface="Arial Unicode MS"/>
              </a:rPr>
              <a:t>parcial,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potencia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descarga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parcial,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número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intervalo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tiempo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inicio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y</a:t>
            </a:r>
            <a:r>
              <a:rPr lang="es-ES" sz="2800" dirty="0" smtClean="0">
                <a:latin typeface="Arial Unicode MS"/>
                <a:cs typeface="Arial Unicode MS"/>
              </a:rPr>
              <a:t> extinción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descarga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parcial.</a:t>
            </a:r>
            <a:endParaRPr lang="es-ES" sz="2800" dirty="0">
              <a:latin typeface="Arial Unicode MS"/>
              <a:cs typeface="Arial Unicode MS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b="59190"/>
          <a:stretch/>
        </p:blipFill>
        <p:spPr>
          <a:xfrm>
            <a:off x="9047957" y="2374900"/>
            <a:ext cx="9386950" cy="59436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53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918336"/>
            <a:ext cx="19292162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marR="447675" algn="just">
              <a:lnSpc>
                <a:spcPts val="3000"/>
              </a:lnSpc>
              <a:spcBef>
                <a:spcPts val="61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calibración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realizarse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antes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iniciar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medición.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razón,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primer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lugar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necesita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calibración.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calibración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produciendo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aq0carga,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definido.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Está </a:t>
            </a:r>
            <a:r>
              <a:rPr lang="es-ES" sz="2800" dirty="0" smtClean="0">
                <a:latin typeface="Arial Unicode MS"/>
                <a:cs typeface="Arial Unicode MS"/>
              </a:rPr>
              <a:t>conectado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paralelo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objeto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prueba.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carga </a:t>
            </a:r>
            <a:r>
              <a:rPr lang="es-ES" sz="2800" dirty="0" err="1" smtClean="0">
                <a:latin typeface="Arial Unicode MS"/>
                <a:cs typeface="Arial Unicode MS"/>
              </a:rPr>
              <a:t>qo</a:t>
            </a:r>
            <a:r>
              <a:rPr lang="es-ES" sz="2800" dirty="0" smtClean="0">
                <a:latin typeface="Arial Unicode MS"/>
                <a:cs typeface="Arial Unicode MS"/>
              </a:rPr>
              <a:t>,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producida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calibrador,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observa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el </a:t>
            </a:r>
            <a:r>
              <a:rPr lang="es-ES" sz="2800" dirty="0" smtClean="0">
                <a:latin typeface="Arial Unicode MS"/>
                <a:cs typeface="Arial Unicode MS"/>
              </a:rPr>
              <a:t>equipo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medición.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Esta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operación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repetirse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todos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transformador</a:t>
            </a:r>
            <a:r>
              <a:rPr lang="es-ES" spc="-10" dirty="0" smtClean="0">
                <a:latin typeface="Arial Unicode MS"/>
                <a:cs typeface="Arial Unicode MS"/>
              </a:rPr>
              <a:t>.</a:t>
            </a:r>
            <a:endParaRPr lang="es-ES" dirty="0" smtClean="0">
              <a:latin typeface="Arial Unicode MS"/>
              <a:cs typeface="Arial Unicode MS"/>
            </a:endParaRPr>
          </a:p>
          <a:p>
            <a:pPr algn="just">
              <a:lnSpc>
                <a:spcPts val="3000"/>
              </a:lnSpc>
            </a:pPr>
            <a:endParaRPr lang="es-ES" dirty="0" smtClean="0">
              <a:latin typeface="Times New Roman"/>
              <a:cs typeface="Times New Roman"/>
            </a:endParaRPr>
          </a:p>
          <a:p>
            <a:pPr algn="just">
              <a:lnSpc>
                <a:spcPts val="3000"/>
              </a:lnSpc>
            </a:pPr>
            <a:endParaRPr lang="es-ES" dirty="0" smtClean="0">
              <a:latin typeface="Times New Roman"/>
              <a:cs typeface="Times New Roman"/>
            </a:endParaRPr>
          </a:p>
          <a:p>
            <a:pPr algn="just">
              <a:lnSpc>
                <a:spcPts val="3000"/>
              </a:lnSpc>
              <a:spcBef>
                <a:spcPts val="20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algn="just">
              <a:lnSpc>
                <a:spcPts val="3000"/>
              </a:lnSpc>
              <a:spcBef>
                <a:spcPts val="20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ts val="3000"/>
              </a:lnSpc>
            </a:pPr>
            <a:r>
              <a:rPr lang="es-ES" sz="2800" i="1" spc="-10" dirty="0" smtClean="0">
                <a:latin typeface="Arial"/>
                <a:cs typeface="Arial"/>
              </a:rPr>
              <a:t>PD: </a:t>
            </a:r>
            <a:r>
              <a:rPr lang="es-ES" sz="2800" spc="-10" dirty="0" smtClean="0">
                <a:latin typeface="Arial Unicode MS"/>
                <a:cs typeface="Arial Unicode MS"/>
              </a:rPr>
              <a:t>Cabe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señalar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desenergizado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proceso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calibración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  <a:endParaRPr lang="es-ES" sz="2800" dirty="0" smtClean="0">
              <a:latin typeface="Arial Unicode MS"/>
              <a:cs typeface="Arial Unicode MS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t="40357"/>
          <a:stretch/>
        </p:blipFill>
        <p:spPr>
          <a:xfrm>
            <a:off x="3647240" y="488916"/>
            <a:ext cx="10358510" cy="657229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6198" y="8418534"/>
            <a:ext cx="8643998" cy="1571636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9 Rectángulo"/>
          <p:cNvSpPr/>
          <p:nvPr/>
        </p:nvSpPr>
        <p:spPr>
          <a:xfrm>
            <a:off x="0" y="274602"/>
            <a:ext cx="18649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algn="just">
              <a:lnSpc>
                <a:spcPct val="100000"/>
              </a:lnSpc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figura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8.2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método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muy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útil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llamado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BUSHING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TAP</a:t>
            </a:r>
            <a:r>
              <a:rPr lang="es-ES" spc="-20" dirty="0" smtClean="0">
                <a:latin typeface="Arial Unicode MS"/>
                <a:cs typeface="Arial Unicode MS"/>
              </a:rPr>
              <a:t>.</a:t>
            </a:r>
            <a:endParaRPr lang="es-ES" dirty="0" smtClean="0">
              <a:latin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32530" y="195209"/>
            <a:ext cx="18445225" cy="9601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marR="312420" algn="just">
              <a:lnSpc>
                <a:spcPct val="110800"/>
              </a:lnSpc>
              <a:spcBef>
                <a:spcPts val="103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Después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spc="45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sido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energizado,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descarga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parcial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observó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equipo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medición,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multiplica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por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factor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corrección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40" dirty="0" smtClean="0">
                <a:latin typeface="Arial Unicode MS"/>
                <a:cs typeface="Arial Unicode MS"/>
              </a:rPr>
              <a:t>(K)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cada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encuentra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descarga </a:t>
            </a:r>
            <a:r>
              <a:rPr lang="es-ES" sz="2800" dirty="0" smtClean="0">
                <a:latin typeface="Arial Unicode MS"/>
                <a:cs typeface="Arial Unicode MS"/>
              </a:rPr>
              <a:t>parcial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aparente.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</a:pPr>
            <a:endParaRPr lang="es-ES" sz="2800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lang="es-ES" sz="2800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lang="es-ES" sz="2800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10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333375" algn="just">
              <a:lnSpc>
                <a:spcPct val="117400"/>
              </a:lnSpc>
              <a:spcBef>
                <a:spcPts val="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equipos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banda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ancha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banda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estrecha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utilizan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descargas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parciales.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dirty="0" smtClean="0">
                <a:latin typeface="Arial Unicode MS"/>
                <a:cs typeface="Arial Unicode MS"/>
              </a:rPr>
              <a:t>banda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ancha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consiste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espectro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frecuencias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desde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40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kHz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hasta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varios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100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kHz,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espectro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frecuencias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banda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estrecha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9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÷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10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kHz.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214629" algn="just">
              <a:lnSpc>
                <a:spcPct val="100000"/>
              </a:lnSpc>
              <a:spcBef>
                <a:spcPts val="980"/>
              </a:spcBef>
              <a:tabLst>
                <a:tab pos="910590" algn="l"/>
              </a:tabLst>
            </a:pP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-2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decir:</a:t>
            </a:r>
            <a:r>
              <a:rPr lang="es-ES" sz="2800" dirty="0" smtClean="0">
                <a:latin typeface="Arial Unicode MS"/>
                <a:cs typeface="Arial Unicode MS"/>
              </a:rPr>
              <a:t>	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214629" algn="just">
              <a:lnSpc>
                <a:spcPct val="100000"/>
              </a:lnSpc>
              <a:spcBef>
                <a:spcPts val="980"/>
              </a:spcBef>
              <a:tabLst>
                <a:tab pos="910590" algn="l"/>
              </a:tabLst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214629" algn="just">
              <a:lnSpc>
                <a:spcPct val="100000"/>
              </a:lnSpc>
              <a:spcBef>
                <a:spcPts val="980"/>
              </a:spcBef>
              <a:tabLst>
                <a:tab pos="910590" algn="l"/>
              </a:tabLst>
            </a:pP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equipos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banda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ancha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muy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afectados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influencias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ambientales,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mientras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banda</a:t>
            </a:r>
            <a:r>
              <a:rPr lang="es-ES" sz="2800" dirty="0" smtClean="0">
                <a:latin typeface="Arial Unicode MS"/>
                <a:cs typeface="Arial Unicode MS"/>
              </a:rPr>
              <a:t> estrecha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afectados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considerablemente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poco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214629" algn="just">
              <a:lnSpc>
                <a:spcPct val="100000"/>
              </a:lnSpc>
              <a:spcBef>
                <a:spcPts val="980"/>
              </a:spcBef>
              <a:tabLst>
                <a:tab pos="910590" algn="l"/>
              </a:tabLst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algn="just">
              <a:lnSpc>
                <a:spcPct val="100000"/>
              </a:lnSpc>
            </a:pPr>
            <a:r>
              <a:rPr lang="es-ES" sz="2800" spc="-10" dirty="0" smtClean="0">
                <a:latin typeface="Arial Unicode MS"/>
                <a:cs typeface="Arial Unicode MS"/>
              </a:rPr>
              <a:t>Las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medidas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descarga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parcial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inducida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177165" algn="just">
              <a:lnSpc>
                <a:spcPct val="10000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315595" algn="just">
              <a:lnSpc>
                <a:spcPct val="142900"/>
              </a:lnSpc>
              <a:spcBef>
                <a:spcPts val="565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medición,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duración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niveles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tensión,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criterios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evaluación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dan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sección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7,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prueba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sobretensión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inducida.</a:t>
            </a:r>
            <a:endParaRPr lang="es-ES" sz="2800" dirty="0">
              <a:latin typeface="Arial Unicode MS"/>
              <a:cs typeface="Arial Unicode MS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8876" y="1274734"/>
            <a:ext cx="8858312" cy="185738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1356" y="5060948"/>
            <a:ext cx="5143536" cy="642942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89756" y="469900"/>
            <a:ext cx="17907000" cy="8799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40"/>
              </a:spcBef>
            </a:pPr>
            <a:endParaRPr lang="es-ES" sz="2000" dirty="0" smtClean="0">
              <a:latin typeface="Times New Roman"/>
              <a:cs typeface="Times New Roman"/>
            </a:endParaRPr>
          </a:p>
          <a:p>
            <a:pPr marL="276225" indent="-99695" algn="just">
              <a:lnSpc>
                <a:spcPct val="100000"/>
              </a:lnSpc>
              <a:buAutoNum type="arabicPeriod" startAt="9"/>
              <a:tabLst>
                <a:tab pos="276860" algn="l"/>
              </a:tabLst>
            </a:pPr>
            <a:r>
              <a:rPr lang="es-ES" sz="2400" b="1" spc="-4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40" dirty="0" smtClean="0">
                <a:solidFill>
                  <a:srgbClr val="00007F"/>
                </a:solidFill>
                <a:latin typeface="Arial"/>
                <a:cs typeface="Arial"/>
              </a:rPr>
              <a:t>PRUEBAS</a:t>
            </a:r>
            <a:r>
              <a:rPr lang="es-ES" sz="2800" b="1" spc="1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35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2800" b="1" spc="1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FUNCIONAMIENTO</a:t>
            </a:r>
            <a:r>
              <a:rPr lang="es-ES" sz="2800" b="1" spc="1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40" dirty="0" smtClean="0">
                <a:solidFill>
                  <a:srgbClr val="00007F"/>
                </a:solidFill>
                <a:latin typeface="Arial"/>
                <a:cs typeface="Arial"/>
              </a:rPr>
              <a:t>DEL</a:t>
            </a:r>
            <a:r>
              <a:rPr lang="es-ES" sz="2800" b="1" spc="2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CAMBIADOR</a:t>
            </a:r>
            <a:r>
              <a:rPr lang="es-ES" sz="2800" b="1" spc="1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35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2800" b="1" spc="1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TOMAS</a:t>
            </a:r>
            <a:r>
              <a:rPr lang="es-ES" sz="2800" b="1" spc="1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BAJO</a:t>
            </a:r>
            <a:r>
              <a:rPr lang="es-ES" sz="2800" b="1" spc="2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CARGA</a:t>
            </a:r>
            <a:endParaRPr lang="es-ES" sz="2800" dirty="0" smtClean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buClr>
                <a:srgbClr val="00007F"/>
              </a:buClr>
              <a:buFont typeface="Arial"/>
              <a:buAutoNum type="arabicPeriod" startAt="9"/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647700" algn="just">
              <a:lnSpc>
                <a:spcPct val="1364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vez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cambiador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tomas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completamente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ensamblado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transformador,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siguientes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(con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excepción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cláusula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b)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100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%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alimentación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auxiliar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nominal;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457200" indent="-457200" algn="just">
              <a:lnSpc>
                <a:spcPct val="100000"/>
              </a:lnSpc>
              <a:spcBef>
                <a:spcPts val="5"/>
              </a:spcBef>
              <a:buFont typeface="+mj-lt"/>
              <a:buAutoNum type="alphaLcParenR"/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909955" lvl="1" indent="-457200" algn="just">
              <a:lnSpc>
                <a:spcPct val="100000"/>
              </a:lnSpc>
              <a:buSzPct val="87500"/>
              <a:buFont typeface="+mj-lt"/>
              <a:buAutoNum type="alphaLcParenR"/>
              <a:tabLst>
                <a:tab pos="549910" algn="l"/>
              </a:tabLst>
            </a:pPr>
            <a:r>
              <a:rPr lang="es-ES" sz="2800" dirty="0" smtClean="0">
                <a:latin typeface="Arial Unicode MS"/>
                <a:cs typeface="Arial Unicode MS"/>
              </a:rPr>
              <a:t>8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ciclos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completos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funcionamiento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sin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tensión.</a:t>
            </a:r>
          </a:p>
          <a:p>
            <a:pPr marL="909955" lvl="1" indent="-457200" algn="just">
              <a:lnSpc>
                <a:spcPct val="100000"/>
              </a:lnSpc>
              <a:buSzPct val="87500"/>
              <a:buFont typeface="+mj-lt"/>
              <a:buAutoNum type="alphaLcParenR"/>
              <a:tabLst>
                <a:tab pos="549910" algn="l"/>
              </a:tabLst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909955" marR="742950" lvl="1" indent="-457200" algn="just">
              <a:lnSpc>
                <a:spcPct val="119400"/>
              </a:lnSpc>
              <a:spcBef>
                <a:spcPts val="605"/>
              </a:spcBef>
              <a:buSzPct val="87500"/>
              <a:buFont typeface="+mj-lt"/>
              <a:buAutoNum type="alphaLcParenR"/>
              <a:tabLst>
                <a:tab pos="553085" algn="l"/>
              </a:tabLst>
            </a:pPr>
            <a:r>
              <a:rPr lang="es-ES" sz="2800" dirty="0" smtClean="0">
                <a:latin typeface="Arial Unicode MS"/>
                <a:cs typeface="Arial Unicode MS"/>
              </a:rPr>
              <a:t>1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ciclo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completo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funcionamiento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tensión,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85%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</a:t>
            </a:r>
            <a:r>
              <a:rPr lang="es-ES" sz="2800" dirty="0" smtClean="0">
                <a:latin typeface="Arial Unicode MS"/>
                <a:cs typeface="Arial Unicode MS"/>
              </a:rPr>
              <a:t> alimentación</a:t>
            </a:r>
            <a:r>
              <a:rPr lang="es-ES" sz="2800" spc="34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auxiliar.</a:t>
            </a:r>
          </a:p>
          <a:p>
            <a:pPr marL="909955" marR="742950" lvl="1" indent="-457200" algn="just">
              <a:lnSpc>
                <a:spcPct val="119400"/>
              </a:lnSpc>
              <a:spcBef>
                <a:spcPts val="605"/>
              </a:spcBef>
              <a:buSzPct val="87500"/>
              <a:buFont typeface="+mj-lt"/>
              <a:buAutoNum type="alphaLcParenR"/>
              <a:tabLst>
                <a:tab pos="553085" algn="l"/>
              </a:tabLst>
            </a:pPr>
            <a:endParaRPr lang="es-ES" sz="2800" spc="-10" dirty="0" smtClean="0">
              <a:latin typeface="Arial Unicode MS"/>
              <a:cs typeface="Arial Unicode MS"/>
            </a:endParaRPr>
          </a:p>
          <a:p>
            <a:pPr marL="909955" marR="742950" lvl="1" indent="-457200" algn="just">
              <a:lnSpc>
                <a:spcPct val="119400"/>
              </a:lnSpc>
              <a:spcBef>
                <a:spcPts val="605"/>
              </a:spcBef>
              <a:buSzPct val="87500"/>
              <a:buFont typeface="+mj-lt"/>
              <a:buAutoNum type="alphaLcParenR"/>
              <a:tabLst>
                <a:tab pos="553085" algn="l"/>
              </a:tabLst>
            </a:pPr>
            <a:r>
              <a:rPr lang="es-ES" sz="2800" spc="-20" dirty="0" smtClean="0">
                <a:latin typeface="Arial Unicode MS"/>
                <a:cs typeface="Arial Unicode MS"/>
              </a:rPr>
              <a:t>1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ciclo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completo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operación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energizado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frecuencia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nominales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vacío.</a:t>
            </a:r>
          </a:p>
          <a:p>
            <a:pPr marL="909955" marR="742950" lvl="1" indent="-457200" algn="just">
              <a:lnSpc>
                <a:spcPct val="119400"/>
              </a:lnSpc>
              <a:spcBef>
                <a:spcPts val="605"/>
              </a:spcBef>
              <a:buSzPct val="87500"/>
              <a:buFont typeface="+mj-lt"/>
              <a:buAutoNum type="alphaLcParenR"/>
              <a:tabLst>
                <a:tab pos="553085" algn="l"/>
              </a:tabLst>
            </a:pPr>
            <a:endParaRPr lang="es-ES" sz="2800" spc="-10" dirty="0" smtClean="0">
              <a:latin typeface="Arial Unicode MS"/>
              <a:cs typeface="Arial Unicode MS"/>
            </a:endParaRPr>
          </a:p>
          <a:p>
            <a:pPr marL="909955" marR="742950" lvl="1" indent="-457200" algn="just">
              <a:lnSpc>
                <a:spcPct val="119400"/>
              </a:lnSpc>
              <a:spcBef>
                <a:spcPts val="605"/>
              </a:spcBef>
              <a:buSzPct val="87500"/>
              <a:buFont typeface="+mj-lt"/>
              <a:buAutoNum type="alphaLcParenR"/>
              <a:tabLst>
                <a:tab pos="553085" algn="l"/>
              </a:tabLst>
            </a:pPr>
            <a:r>
              <a:rPr lang="es-ES" sz="2800" dirty="0" smtClean="0">
                <a:latin typeface="Arial Unicode MS"/>
                <a:cs typeface="Arial Unicode MS"/>
              </a:rPr>
              <a:t>10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operaciones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cambiador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tomas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±2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pasos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cada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lado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tomas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principales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con,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lo </a:t>
            </a:r>
            <a:r>
              <a:rPr lang="es-ES" sz="2800" dirty="0" smtClean="0">
                <a:latin typeface="Arial Unicode MS"/>
                <a:cs typeface="Arial Unicode MS"/>
              </a:rPr>
              <a:t>posible,</a:t>
            </a:r>
            <a:r>
              <a:rPr lang="es-ES" sz="2800" spc="1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</a:t>
            </a:r>
            <a:r>
              <a:rPr lang="es-ES" sz="2800" spc="1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transformador,</a:t>
            </a:r>
            <a:r>
              <a:rPr lang="es-ES" sz="2800" spc="1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80" dirty="0" smtClean="0">
                <a:latin typeface="Arial Unicode MS"/>
                <a:cs typeface="Arial Unicode MS"/>
              </a:rPr>
              <a:t> </a:t>
            </a:r>
            <a:r>
              <a:rPr lang="es-ES" sz="2800" spc="55" dirty="0" smtClean="0">
                <a:latin typeface="Arial Unicode MS"/>
                <a:cs typeface="Arial Unicode MS"/>
              </a:rPr>
              <a:t>un</a:t>
            </a:r>
            <a:r>
              <a:rPr lang="es-ES" sz="2800" spc="1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8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cortocircuitado.</a:t>
            </a:r>
            <a:endParaRPr lang="es-ES" sz="2800" dirty="0">
              <a:latin typeface="Arial Unicode MS"/>
              <a:cs typeface="Arial Unicode MS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ángulo 121"/>
          <p:cNvSpPr/>
          <p:nvPr/>
        </p:nvSpPr>
        <p:spPr>
          <a:xfrm>
            <a:off x="218216" y="274602"/>
            <a:ext cx="6072230" cy="9958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algn="just">
              <a:lnSpc>
                <a:spcPct val="100000"/>
              </a:lnSpc>
            </a:pP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10. </a:t>
            </a:r>
            <a:r>
              <a:rPr lang="es-ES" sz="2800" b="1" spc="-35" dirty="0" smtClean="0">
                <a:solidFill>
                  <a:srgbClr val="00007F"/>
                </a:solidFill>
                <a:latin typeface="Arial"/>
                <a:cs typeface="Arial"/>
              </a:rPr>
              <a:t>PRUEBA</a:t>
            </a: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35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 AUMENTO</a:t>
            </a:r>
            <a:r>
              <a:rPr lang="es-ES" sz="2800" b="1" spc="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35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TEMPERATURA</a:t>
            </a:r>
            <a:endParaRPr lang="es-ES" sz="2800" dirty="0" smtClean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40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650240" algn="just">
              <a:lnSpc>
                <a:spcPct val="112400"/>
              </a:lnSpc>
              <a:spcBef>
                <a:spcPts val="5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objetivo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verificar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aumentos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aceite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excedan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límites </a:t>
            </a:r>
            <a:r>
              <a:rPr lang="es-ES" sz="2800" dirty="0" smtClean="0">
                <a:latin typeface="Arial Unicode MS"/>
                <a:cs typeface="Arial Unicode MS"/>
              </a:rPr>
              <a:t>acordados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especificados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normas.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434975" algn="just">
              <a:lnSpc>
                <a:spcPct val="112400"/>
              </a:lnSpc>
            </a:pPr>
            <a:r>
              <a:rPr lang="es-ES" sz="2800" spc="-10" dirty="0" smtClean="0">
                <a:latin typeface="Arial Unicode MS"/>
                <a:cs typeface="Arial Unicode MS"/>
              </a:rPr>
              <a:t>Las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instalaciones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alimentación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así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mismos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carga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(sección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3)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(sección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2).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5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ct val="100000"/>
              </a:lnSpc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diagrama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distribución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simplificado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figura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10-</a:t>
            </a:r>
            <a:r>
              <a:rPr lang="es-ES" sz="2800" spc="-25" dirty="0" smtClean="0">
                <a:latin typeface="Arial Unicode MS"/>
                <a:cs typeface="Arial Unicode MS"/>
              </a:rPr>
              <a:t>1.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</a:pPr>
            <a:endParaRPr lang="es-ES" sz="2000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15"/>
              </a:spcBef>
            </a:pPr>
            <a:endParaRPr lang="es-ES" sz="2000" dirty="0">
              <a:latin typeface="Times New Roman"/>
              <a:cs typeface="Times New Roman"/>
            </a:endParaRPr>
          </a:p>
        </p:txBody>
      </p:sp>
      <p:pic>
        <p:nvPicPr>
          <p:cNvPr id="123" name="Imagen 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884" y="417478"/>
            <a:ext cx="12477760" cy="97536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/>
          <p:cNvSpPr/>
          <p:nvPr/>
        </p:nvSpPr>
        <p:spPr>
          <a:xfrm>
            <a:off x="132555" y="-181989"/>
            <a:ext cx="18877757" cy="9577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50"/>
              </a:spcBef>
            </a:pPr>
            <a:endParaRPr lang="es-ES" dirty="0" smtClean="0">
              <a:latin typeface="Times New Roman"/>
              <a:cs typeface="Times New Roman"/>
            </a:endParaRPr>
          </a:p>
          <a:p>
            <a:pPr marL="314960" indent="-138430" algn="just">
              <a:lnSpc>
                <a:spcPct val="100000"/>
              </a:lnSpc>
              <a:buAutoNum type="alphaLcParenR"/>
              <a:tabLst>
                <a:tab pos="315595" algn="l"/>
              </a:tabLst>
            </a:pPr>
            <a:r>
              <a:rPr lang="es-ES" sz="2800" b="1" spc="-35" dirty="0" smtClean="0">
                <a:latin typeface="Arial"/>
                <a:cs typeface="Arial"/>
              </a:rPr>
              <a:t> El</a:t>
            </a:r>
            <a:r>
              <a:rPr lang="es-ES" sz="2800" b="1" spc="114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procedimiento</a:t>
            </a:r>
            <a:r>
              <a:rPr lang="es-ES" sz="2800" b="1" spc="114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</a:t>
            </a:r>
            <a:r>
              <a:rPr lang="es-ES" sz="2800" b="1" spc="114" dirty="0" smtClean="0">
                <a:latin typeface="Arial"/>
                <a:cs typeface="Arial"/>
              </a:rPr>
              <a:t> </a:t>
            </a:r>
            <a:r>
              <a:rPr lang="es-ES" sz="2800" b="1" spc="-10" dirty="0" smtClean="0">
                <a:latin typeface="Arial"/>
                <a:cs typeface="Arial"/>
              </a:rPr>
              <a:t>medición</a:t>
            </a:r>
          </a:p>
          <a:p>
            <a:pPr marL="314960" indent="-138430" algn="just">
              <a:lnSpc>
                <a:spcPct val="100000"/>
              </a:lnSpc>
              <a:buAutoNum type="alphaLcParenR"/>
              <a:tabLst>
                <a:tab pos="315595" algn="l"/>
              </a:tabLst>
            </a:pPr>
            <a:endParaRPr lang="es-ES" sz="2800" dirty="0" smtClean="0">
              <a:latin typeface="Arial"/>
              <a:cs typeface="Arial"/>
            </a:endParaRPr>
          </a:p>
          <a:p>
            <a:pPr marL="177165" marR="400685" algn="just">
              <a:lnSpc>
                <a:spcPct val="120000"/>
              </a:lnSpc>
              <a:spcBef>
                <a:spcPts val="890"/>
              </a:spcBef>
            </a:pPr>
            <a:r>
              <a:rPr lang="es-ES" sz="2800" spc="-60" dirty="0" smtClean="0">
                <a:latin typeface="Arial Unicode MS"/>
                <a:cs typeface="Arial Unicode MS"/>
              </a:rPr>
              <a:t>Se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tomar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precauciones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necesarias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efectos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(es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decir, </a:t>
            </a:r>
            <a:r>
              <a:rPr lang="es-ES" sz="2800" i="1" dirty="0" smtClean="0">
                <a:latin typeface="Arial"/>
                <a:cs typeface="Arial"/>
              </a:rPr>
              <a:t>circulación</a:t>
            </a:r>
            <a:r>
              <a:rPr lang="es-ES" sz="2800" i="1" spc="10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de</a:t>
            </a:r>
            <a:r>
              <a:rPr lang="es-ES" sz="2800" i="1" spc="10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aire</a:t>
            </a:r>
            <a:r>
              <a:rPr lang="es-ES" sz="2800" i="1" spc="10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frío</a:t>
            </a:r>
            <a:r>
              <a:rPr lang="es-ES" sz="2800" i="1" spc="10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o</a:t>
            </a:r>
            <a:r>
              <a:rPr lang="es-ES" sz="2800" i="1" spc="10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caliente</a:t>
            </a:r>
            <a:r>
              <a:rPr lang="es-ES" sz="2800" dirty="0" smtClean="0">
                <a:latin typeface="Arial Unicode MS"/>
                <a:cs typeface="Arial Unicode MS"/>
              </a:rPr>
              <a:t>) lo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afectaría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al</a:t>
            </a:r>
            <a:r>
              <a:rPr lang="es-ES" sz="2800" dirty="0" smtClean="0">
                <a:latin typeface="Arial Unicode MS"/>
                <a:cs typeface="Arial Unicode MS"/>
              </a:rPr>
              <a:t> transformador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bajo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aumento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177165" marR="400685" algn="just">
              <a:lnSpc>
                <a:spcPct val="120000"/>
              </a:lnSpc>
              <a:spcBef>
                <a:spcPts val="890"/>
              </a:spcBef>
            </a:pPr>
            <a:endParaRPr lang="es-ES" sz="2800" spc="-10" dirty="0" smtClean="0">
              <a:latin typeface="Arial Unicode MS"/>
              <a:cs typeface="Arial Unicode MS"/>
            </a:endParaRPr>
          </a:p>
          <a:p>
            <a:pPr marL="177165" marR="405130" algn="just">
              <a:lnSpc>
                <a:spcPct val="119700"/>
              </a:lnSpc>
              <a:spcBef>
                <a:spcPts val="919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principios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voltaje,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prueba,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mismos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</a:t>
            </a:r>
            <a:r>
              <a:rPr lang="es-ES" sz="2800" dirty="0" smtClean="0">
                <a:latin typeface="Arial Unicode MS"/>
                <a:cs typeface="Arial Unicode MS"/>
              </a:rPr>
              <a:t> carga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(sección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3).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aumento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temperatura,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menos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especifique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contrario,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llevará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cabo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</a:t>
            </a:r>
            <a:r>
              <a:rPr lang="es-ES" sz="2800" dirty="0" smtClean="0">
                <a:latin typeface="Arial Unicode MS"/>
                <a:cs typeface="Arial Unicode MS"/>
              </a:rPr>
              <a:t> toma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máxima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177165" marR="405130" algn="just">
              <a:lnSpc>
                <a:spcPct val="119700"/>
              </a:lnSpc>
              <a:spcBef>
                <a:spcPts val="919"/>
              </a:spcBef>
            </a:pPr>
            <a:endParaRPr lang="es-ES" sz="2800" spc="-10" dirty="0" smtClean="0">
              <a:latin typeface="Arial Unicode MS"/>
              <a:cs typeface="Arial Unicode MS"/>
            </a:endParaRPr>
          </a:p>
          <a:p>
            <a:pPr marL="177165" marR="323850" algn="just">
              <a:lnSpc>
                <a:spcPct val="106500"/>
              </a:lnSpc>
              <a:spcBef>
                <a:spcPts val="94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Dado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necesario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registrar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aumentos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ambiente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través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dirty="0" smtClean="0">
                <a:latin typeface="Arial Unicode MS"/>
                <a:cs typeface="Arial Unicode MS"/>
              </a:rPr>
              <a:t>prueba,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termómetros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colocan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55" dirty="0" smtClean="0">
                <a:latin typeface="Arial Unicode MS"/>
                <a:cs typeface="Arial Unicode MS"/>
              </a:rPr>
              <a:t>un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bolsillo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55" dirty="0" smtClean="0">
                <a:latin typeface="Arial Unicode MS"/>
                <a:cs typeface="Arial Unicode MS"/>
              </a:rPr>
              <a:t>termómetro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cubierta,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dentro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fuera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enfriador </a:t>
            </a:r>
            <a:r>
              <a:rPr lang="es-ES" sz="2800" dirty="0" smtClean="0">
                <a:latin typeface="Arial Unicode MS"/>
                <a:cs typeface="Arial Unicode MS"/>
              </a:rPr>
              <a:t>y </a:t>
            </a:r>
            <a:r>
              <a:rPr lang="es-ES" sz="2800" i="1" dirty="0" smtClean="0">
                <a:latin typeface="Arial"/>
                <a:cs typeface="Arial"/>
              </a:rPr>
              <a:t>1</a:t>
            </a:r>
            <a:r>
              <a:rPr lang="es-ES" sz="2800" i="1" spc="10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a</a:t>
            </a:r>
            <a:r>
              <a:rPr lang="es-ES" sz="2800" i="1" spc="10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2</a:t>
            </a:r>
            <a:r>
              <a:rPr lang="es-ES" sz="2800" i="1" spc="10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m </a:t>
            </a:r>
            <a:r>
              <a:rPr lang="es-ES" sz="2800" dirty="0" smtClean="0">
                <a:latin typeface="Arial Unicode MS"/>
                <a:cs typeface="Arial Unicode MS"/>
              </a:rPr>
              <a:t>lejos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transformadores.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endParaRPr lang="es-ES" sz="2800" spc="105" dirty="0" smtClean="0">
              <a:latin typeface="Arial Unicode MS"/>
              <a:cs typeface="Arial Unicode MS"/>
            </a:endParaRPr>
          </a:p>
          <a:p>
            <a:pPr marL="177165" marR="323850" algn="just">
              <a:lnSpc>
                <a:spcPct val="106500"/>
              </a:lnSpc>
              <a:spcBef>
                <a:spcPts val="940"/>
              </a:spcBef>
            </a:pPr>
            <a:endParaRPr lang="es-ES" sz="2800" spc="105" dirty="0">
              <a:latin typeface="Arial Unicode MS"/>
              <a:cs typeface="Arial Unicode MS"/>
            </a:endParaRPr>
          </a:p>
          <a:p>
            <a:pPr marL="177165" marR="323850" algn="just">
              <a:lnSpc>
                <a:spcPct val="106500"/>
              </a:lnSpc>
              <a:spcBef>
                <a:spcPts val="940"/>
              </a:spcBef>
            </a:pPr>
            <a:r>
              <a:rPr lang="es-ES" sz="2800" spc="-10" dirty="0" smtClean="0">
                <a:latin typeface="Arial Unicode MS"/>
                <a:cs typeface="Arial Unicode MS"/>
              </a:rPr>
              <a:t>Las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termómetros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registran </a:t>
            </a:r>
            <a:r>
              <a:rPr lang="es-ES" sz="2800" dirty="0" smtClean="0">
                <a:latin typeface="Arial Unicode MS"/>
                <a:cs typeface="Arial Unicode MS"/>
              </a:rPr>
              <a:t>cuando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45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posición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fría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antes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comenzar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prueba.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endParaRPr lang="es-ES" sz="2800" spc="90" dirty="0" smtClean="0">
              <a:latin typeface="Arial Unicode MS"/>
              <a:cs typeface="Arial Unicode MS"/>
            </a:endParaRPr>
          </a:p>
          <a:p>
            <a:pPr marL="177165" marR="323850" algn="just">
              <a:lnSpc>
                <a:spcPct val="106500"/>
              </a:lnSpc>
              <a:spcBef>
                <a:spcPts val="940"/>
              </a:spcBef>
            </a:pPr>
            <a:endParaRPr lang="es-ES" sz="2800" spc="90" dirty="0">
              <a:latin typeface="Arial Unicode MS"/>
              <a:cs typeface="Arial Unicode MS"/>
            </a:endParaRPr>
          </a:p>
          <a:p>
            <a:pPr marL="177165" marR="323850" algn="just">
              <a:lnSpc>
                <a:spcPct val="106500"/>
              </a:lnSpc>
              <a:spcBef>
                <a:spcPts val="94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Antes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comenzar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prueba,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</a:t>
            </a:r>
            <a:r>
              <a:rPr lang="es-ES" sz="2800" i="1" dirty="0" smtClean="0">
                <a:latin typeface="Arial"/>
                <a:cs typeface="Arial"/>
              </a:rPr>
              <a:t>medición</a:t>
            </a:r>
            <a:r>
              <a:rPr lang="es-ES" sz="2800" i="1" spc="13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de</a:t>
            </a:r>
            <a:r>
              <a:rPr lang="es-ES" sz="2800" i="1" spc="13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la</a:t>
            </a:r>
            <a:r>
              <a:rPr lang="es-ES" sz="2800" i="1" spc="13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resistencia</a:t>
            </a:r>
            <a:r>
              <a:rPr lang="es-ES" sz="2800" i="1" spc="13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al</a:t>
            </a:r>
            <a:r>
              <a:rPr lang="es-ES" sz="2800" i="1" spc="13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frío</a:t>
            </a:r>
            <a:r>
              <a:rPr lang="es-ES" sz="2800" dirty="0" smtClean="0">
                <a:latin typeface="Arial Unicode MS"/>
                <a:cs typeface="Arial Unicode MS"/>
              </a:rPr>
              <a:t>)se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registra.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670" y="5703890"/>
            <a:ext cx="12787402" cy="466725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ángulo 1"/>
          <p:cNvSpPr/>
          <p:nvPr/>
        </p:nvSpPr>
        <p:spPr>
          <a:xfrm>
            <a:off x="218216" y="165100"/>
            <a:ext cx="18792097" cy="5648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marR="492125" algn="just">
              <a:lnSpc>
                <a:spcPts val="3360"/>
              </a:lnSpc>
              <a:spcBef>
                <a:spcPts val="895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alimenta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constituyen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suma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cortocircuito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</a:t>
            </a:r>
            <a:r>
              <a:rPr lang="es-ES" sz="2800" dirty="0" smtClean="0">
                <a:latin typeface="Arial Unicode MS"/>
                <a:cs typeface="Arial Unicode MS"/>
              </a:rPr>
              <a:t> derivación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máximas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vacío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alcanzar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condiciones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servicio.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endParaRPr lang="es-ES" sz="2800" spc="105" dirty="0" smtClean="0">
              <a:latin typeface="Arial Unicode MS"/>
              <a:cs typeface="Arial Unicode MS"/>
            </a:endParaRPr>
          </a:p>
          <a:p>
            <a:pPr marL="177165" marR="492125" algn="just">
              <a:lnSpc>
                <a:spcPts val="3360"/>
              </a:lnSpc>
              <a:spcBef>
                <a:spcPts val="895"/>
              </a:spcBef>
            </a:pPr>
            <a:endParaRPr lang="es-ES" sz="2800" spc="105" dirty="0">
              <a:latin typeface="Arial Unicode MS"/>
              <a:cs typeface="Arial Unicode MS"/>
            </a:endParaRPr>
          </a:p>
          <a:p>
            <a:pPr marL="177165" marR="492125" algn="just">
              <a:lnSpc>
                <a:spcPts val="3360"/>
              </a:lnSpc>
              <a:spcBef>
                <a:spcPts val="89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</a:t>
            </a:r>
            <a:r>
              <a:rPr lang="es-ES" sz="2800" dirty="0" smtClean="0">
                <a:latin typeface="Arial Unicode MS"/>
                <a:cs typeface="Arial Unicode MS"/>
              </a:rPr>
              <a:t> devanados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múltiples,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requisito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aumento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refiere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potencia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todos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devanados</a:t>
            </a:r>
            <a:r>
              <a:rPr lang="es-ES" sz="2800" dirty="0" smtClean="0">
                <a:latin typeface="Arial Unicode MS"/>
                <a:cs typeface="Arial Unicode MS"/>
              </a:rPr>
              <a:t> simultáneamente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potencia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igual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suma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potencias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otros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devanados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177165" marR="492125" algn="just">
              <a:lnSpc>
                <a:spcPts val="3360"/>
              </a:lnSpc>
              <a:spcBef>
                <a:spcPts val="895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810895" algn="just">
              <a:lnSpc>
                <a:spcPts val="3360"/>
              </a:lnSpc>
            </a:pPr>
            <a:r>
              <a:rPr lang="es-ES" sz="2800" spc="-10" dirty="0" smtClean="0">
                <a:latin typeface="Arial Unicode MS"/>
                <a:cs typeface="Arial Unicode MS"/>
              </a:rPr>
              <a:t>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determinados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casos,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conviene,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primera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parte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acortarse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horas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cambiando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sistema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</a:t>
            </a:r>
            <a:r>
              <a:rPr lang="es-ES" sz="28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refrigeración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177165" marR="810895" algn="just">
              <a:lnSpc>
                <a:spcPts val="3360"/>
              </a:lnSpc>
            </a:pPr>
            <a:endParaRPr lang="es-ES" sz="2800" spc="-10" dirty="0" smtClean="0">
              <a:latin typeface="Arial Unicode MS"/>
              <a:cs typeface="Arial Unicode MS"/>
            </a:endParaRPr>
          </a:p>
          <a:p>
            <a:pPr marL="177165" algn="just">
              <a:lnSpc>
                <a:spcPts val="336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valores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máximos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suministro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siguientes;</a:t>
            </a:r>
            <a:endParaRPr lang="es-ES" sz="28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/>
          <p:cNvSpPr/>
          <p:nvPr/>
        </p:nvSpPr>
        <p:spPr>
          <a:xfrm>
            <a:off x="432530" y="346040"/>
            <a:ext cx="18288000" cy="10555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algn="just">
              <a:lnSpc>
                <a:spcPts val="336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separado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dos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partes:</a:t>
            </a:r>
          </a:p>
          <a:p>
            <a:pPr marL="177165" algn="just">
              <a:lnSpc>
                <a:spcPts val="336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536575" marR="488950" lvl="1" indent="-180340" algn="just">
              <a:lnSpc>
                <a:spcPts val="3360"/>
              </a:lnSpc>
              <a:spcBef>
                <a:spcPts val="40"/>
              </a:spcBef>
              <a:buSzPct val="86666"/>
              <a:buAutoNum type="alphaLcParenR"/>
              <a:tabLst>
                <a:tab pos="440055" algn="l"/>
              </a:tabLst>
            </a:pP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Inyección</a:t>
            </a:r>
            <a:r>
              <a:rPr lang="es-ES" sz="2800" b="1" u="sng" spc="95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de</a:t>
            </a:r>
            <a:r>
              <a:rPr lang="es-ES" sz="2800" b="1" u="sng" spc="95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pérdida</a:t>
            </a:r>
            <a:r>
              <a:rPr lang="es-ES" sz="2800" b="1" u="sng" spc="95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total</a:t>
            </a:r>
            <a:r>
              <a:rPr lang="es-ES" sz="2800" b="1" u="sng" spc="95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(1.</a:t>
            </a:r>
            <a:r>
              <a:rPr lang="es-ES" sz="2800" b="1" u="sng" spc="100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Parte</a:t>
            </a:r>
            <a:r>
              <a:rPr lang="es-ES" sz="2800" b="1" u="sng" spc="95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de</a:t>
            </a:r>
            <a:r>
              <a:rPr lang="es-ES" sz="2800" b="1" u="sng" spc="95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la</a:t>
            </a:r>
            <a:r>
              <a:rPr lang="es-ES" sz="2800" b="1" u="sng" spc="95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prueba)</a:t>
            </a:r>
            <a:r>
              <a:rPr lang="es-ES" sz="2800" b="1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: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55" dirty="0" smtClean="0">
                <a:latin typeface="Arial Unicode MS"/>
                <a:cs typeface="Arial Unicode MS"/>
              </a:rPr>
              <a:t>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suministra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totales.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continúa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hasta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se</a:t>
            </a:r>
            <a:r>
              <a:rPr lang="es-ES" sz="2800" dirty="0" smtClean="0">
                <a:latin typeface="Arial Unicode MS"/>
                <a:cs typeface="Arial Unicode MS"/>
              </a:rPr>
              <a:t> establece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aumento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constante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aceite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(es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decir,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diferencia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superior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del</a:t>
            </a:r>
            <a:r>
              <a:rPr lang="es-ES" sz="2800" dirty="0" smtClean="0">
                <a:latin typeface="Arial Unicode MS"/>
                <a:cs typeface="Arial Unicode MS"/>
              </a:rPr>
              <a:t> aceite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ambiente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inferior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i="1" dirty="0" smtClean="0">
                <a:latin typeface="Arial"/>
                <a:cs typeface="Arial"/>
              </a:rPr>
              <a:t>1°C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3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horas).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Este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período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denomina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primera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parte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</a:t>
            </a:r>
            <a:r>
              <a:rPr lang="es-ES" sz="2800" dirty="0" smtClean="0">
                <a:latin typeface="Arial Unicode MS"/>
                <a:cs typeface="Arial Unicode MS"/>
              </a:rPr>
              <a:t> prueba.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suministro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diferentes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puntos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registran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intervalos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tiempo</a:t>
            </a:r>
            <a:r>
              <a:rPr lang="es-ES" sz="28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adecuados.</a:t>
            </a:r>
          </a:p>
          <a:p>
            <a:pPr marL="536575" marR="488950" lvl="1" indent="-180340" algn="just">
              <a:lnSpc>
                <a:spcPts val="3360"/>
              </a:lnSpc>
              <a:spcBef>
                <a:spcPts val="40"/>
              </a:spcBef>
              <a:buSzPct val="86666"/>
              <a:buAutoNum type="alphaLcParenR"/>
              <a:tabLst>
                <a:tab pos="440055" algn="l"/>
              </a:tabLst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438784" lvl="1" indent="-82550" algn="just">
              <a:lnSpc>
                <a:spcPts val="3360"/>
              </a:lnSpc>
              <a:spcBef>
                <a:spcPts val="210"/>
              </a:spcBef>
              <a:buSzPct val="85714"/>
              <a:buAutoNum type="alphaLcParenR"/>
              <a:tabLst>
                <a:tab pos="439420" algn="l"/>
              </a:tabLst>
            </a:pP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Inyección</a:t>
            </a:r>
            <a:r>
              <a:rPr lang="es-ES" sz="2800" b="1" u="sng" spc="90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de</a:t>
            </a:r>
            <a:r>
              <a:rPr lang="es-ES" sz="2800" b="1" u="sng" spc="90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corriente</a:t>
            </a:r>
            <a:r>
              <a:rPr lang="es-ES" sz="2800" b="1" u="sng" spc="90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nominal</a:t>
            </a:r>
            <a:r>
              <a:rPr lang="es-ES" sz="2800" b="1" u="sng" spc="90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(2.</a:t>
            </a:r>
            <a:r>
              <a:rPr lang="es-ES" sz="2800" b="1" u="sng" spc="95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Parte</a:t>
            </a:r>
            <a:r>
              <a:rPr lang="es-ES" sz="2800" b="1" u="sng" spc="90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de</a:t>
            </a:r>
            <a:r>
              <a:rPr lang="es-ES" sz="2800" b="1" u="sng" spc="90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la</a:t>
            </a:r>
            <a:r>
              <a:rPr lang="es-ES" sz="2800" b="1" u="sng" spc="90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b="1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prueba)</a:t>
            </a:r>
            <a:r>
              <a:rPr lang="es-ES" sz="2800" b="1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: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Cuando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establecido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aumento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aceite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superior,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continuar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inmediatamente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suministro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hora.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Este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período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denomina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como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segunda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parte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prueba.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suministro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registran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indica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arriba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438784" lvl="1" indent="-82550" algn="just">
              <a:lnSpc>
                <a:spcPts val="3360"/>
              </a:lnSpc>
              <a:spcBef>
                <a:spcPts val="210"/>
              </a:spcBef>
              <a:buSzPct val="85714"/>
              <a:tabLst>
                <a:tab pos="439420" algn="l"/>
              </a:tabLst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536575" marR="330200" algn="just">
              <a:lnSpc>
                <a:spcPts val="3360"/>
              </a:lnSpc>
              <a:spcBef>
                <a:spcPts val="2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final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hora,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desconecta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suministro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caliente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devanados.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Se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cambia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</a:t>
            </a:r>
            <a:r>
              <a:rPr lang="es-ES" sz="2800" dirty="0" smtClean="0">
                <a:latin typeface="Arial Unicode MS"/>
                <a:cs typeface="Arial Unicode MS"/>
              </a:rPr>
              <a:t> conexión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realizar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después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hayan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desaparecido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efectos </a:t>
            </a:r>
            <a:r>
              <a:rPr lang="es-ES" sz="2800" dirty="0" smtClean="0">
                <a:latin typeface="Arial Unicode MS"/>
                <a:cs typeface="Arial Unicode MS"/>
              </a:rPr>
              <a:t>inductivos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curvas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tiempo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período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tiempo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adecuado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el</a:t>
            </a:r>
            <a:r>
              <a:rPr lang="es-ES" sz="2800" spc="4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método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extrapolación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obtiene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instante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desconectar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</a:t>
            </a:r>
            <a:r>
              <a:rPr lang="es-ES" sz="2800" dirty="0" smtClean="0">
                <a:latin typeface="Arial Unicode MS"/>
                <a:cs typeface="Arial Unicode MS"/>
              </a:rPr>
              <a:t> alimentación.</a:t>
            </a:r>
            <a:r>
              <a:rPr lang="es-ES" sz="2800" spc="30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determinado.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3360"/>
              </a:lnSpc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ts val="336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Después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desconexión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prueba,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circulación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bomba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ventilación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ventilador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continúan</a:t>
            </a:r>
            <a:r>
              <a:rPr lang="es-ES" sz="2000" spc="-10" dirty="0" smtClean="0">
                <a:latin typeface="Arial Unicode MS"/>
                <a:cs typeface="Arial Unicode MS"/>
              </a:rPr>
              <a:t>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algn="just">
              <a:lnSpc>
                <a:spcPts val="3360"/>
              </a:lnSpc>
              <a:spcBef>
                <a:spcPts val="35"/>
              </a:spcBef>
            </a:pPr>
            <a:endParaRPr lang="es-ES" sz="2000" dirty="0" smtClean="0">
              <a:latin typeface="Times New Roman"/>
              <a:cs typeface="Times New Roman"/>
            </a:endParaRPr>
          </a:p>
          <a:p>
            <a:pPr algn="just">
              <a:lnSpc>
                <a:spcPts val="3360"/>
              </a:lnSpc>
              <a:spcBef>
                <a:spcPts val="35"/>
              </a:spcBef>
            </a:pPr>
            <a:endParaRPr lang="es-ES" sz="2000" dirty="0" smtClean="0">
              <a:latin typeface="Times New Roman"/>
              <a:cs typeface="Times New Roman"/>
            </a:endParaRPr>
          </a:p>
          <a:p>
            <a:pPr marL="177165" marR="436880" algn="just">
              <a:lnSpc>
                <a:spcPts val="3360"/>
              </a:lnSpc>
              <a:spcBef>
                <a:spcPts val="5"/>
              </a:spcBef>
            </a:pPr>
            <a:endParaRPr lang="es-ES" dirty="0">
              <a:latin typeface="Arial Unicode MS"/>
              <a:cs typeface="Arial Unicode MS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991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/>
          <p:cNvSpPr/>
          <p:nvPr/>
        </p:nvSpPr>
        <p:spPr>
          <a:xfrm>
            <a:off x="361156" y="165100"/>
            <a:ext cx="18288000" cy="8025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600"/>
              </a:lnSpc>
              <a:spcBef>
                <a:spcPts val="35"/>
              </a:spcBef>
            </a:pPr>
            <a:endParaRPr lang="es-ES" sz="2000" dirty="0" smtClean="0">
              <a:latin typeface="Times New Roman"/>
              <a:cs typeface="Times New Roman"/>
            </a:endParaRPr>
          </a:p>
          <a:p>
            <a:pPr marL="294640" indent="-118110" algn="just">
              <a:lnSpc>
                <a:spcPts val="3500"/>
              </a:lnSpc>
              <a:spcBef>
                <a:spcPts val="5"/>
              </a:spcBef>
              <a:buAutoNum type="alphaLcParenR" startAt="2"/>
              <a:tabLst>
                <a:tab pos="295275" algn="l"/>
              </a:tabLst>
            </a:pPr>
            <a:r>
              <a:rPr lang="es-ES" sz="2800" b="1" dirty="0" smtClean="0">
                <a:latin typeface="Arial"/>
                <a:cs typeface="Arial"/>
              </a:rPr>
              <a:t> Medición</a:t>
            </a:r>
            <a:r>
              <a:rPr lang="es-ES" sz="2800" b="1" spc="13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</a:t>
            </a:r>
            <a:r>
              <a:rPr lang="es-ES" sz="2800" b="1" spc="13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la</a:t>
            </a:r>
            <a:r>
              <a:rPr lang="es-ES" sz="2800" b="1" spc="13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temperatura</a:t>
            </a:r>
            <a:r>
              <a:rPr lang="es-ES" sz="2800" b="1" spc="13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ambiente</a:t>
            </a:r>
            <a:r>
              <a:rPr lang="es-ES" sz="2800" b="1" spc="13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(Temperatura</a:t>
            </a:r>
            <a:r>
              <a:rPr lang="es-ES" sz="2800" b="1" spc="13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del</a:t>
            </a:r>
            <a:r>
              <a:rPr lang="es-ES" sz="2800" b="1" spc="13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aire</a:t>
            </a:r>
            <a:r>
              <a:rPr lang="es-ES" sz="2800" b="1" spc="13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o</a:t>
            </a:r>
            <a:r>
              <a:rPr lang="es-ES" sz="2800" b="1" spc="13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del</a:t>
            </a:r>
            <a:r>
              <a:rPr lang="es-ES" sz="2800" b="1" spc="13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agua</a:t>
            </a:r>
            <a:r>
              <a:rPr lang="es-ES" sz="2800" b="1" spc="13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</a:t>
            </a:r>
            <a:r>
              <a:rPr lang="es-ES" sz="2800" b="1" spc="130" dirty="0" smtClean="0">
                <a:latin typeface="Arial"/>
                <a:cs typeface="Arial"/>
              </a:rPr>
              <a:t> </a:t>
            </a:r>
            <a:r>
              <a:rPr lang="es-ES" sz="2800" b="1" spc="-10" dirty="0" smtClean="0">
                <a:latin typeface="Arial"/>
                <a:cs typeface="Arial"/>
              </a:rPr>
              <a:t>refrigeración)</a:t>
            </a:r>
            <a:endParaRPr lang="es-ES" sz="2800" dirty="0" smtClean="0">
              <a:latin typeface="Arial"/>
              <a:cs typeface="Arial"/>
            </a:endParaRPr>
          </a:p>
          <a:p>
            <a:pPr algn="just">
              <a:lnSpc>
                <a:spcPts val="3500"/>
              </a:lnSpc>
              <a:spcBef>
                <a:spcPts val="20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436880" algn="just">
              <a:lnSpc>
                <a:spcPts val="3500"/>
              </a:lnSpc>
              <a:spcBef>
                <a:spcPts val="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ambiente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refrigeración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mediante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menos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tres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termómetros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termopares.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colocando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55" dirty="0" smtClean="0">
                <a:latin typeface="Arial Unicode MS"/>
                <a:cs typeface="Arial Unicode MS"/>
              </a:rPr>
              <a:t>termómetro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termopar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55" dirty="0" smtClean="0">
                <a:latin typeface="Arial Unicode MS"/>
                <a:cs typeface="Arial Unicode MS"/>
              </a:rPr>
              <a:t>un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recipiente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lleno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aceite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tiene</a:t>
            </a:r>
            <a:r>
              <a:rPr lang="es-ES" sz="2800" i="1" spc="-10" dirty="0" smtClean="0">
                <a:latin typeface="Arial"/>
                <a:cs typeface="Arial"/>
              </a:rPr>
              <a:t>2</a:t>
            </a:r>
            <a:r>
              <a:rPr lang="es-ES" sz="2800" spc="-10" dirty="0" smtClean="0">
                <a:latin typeface="Arial Unicode MS"/>
                <a:cs typeface="Arial Unicode MS"/>
              </a:rPr>
              <a:t>hora </a:t>
            </a:r>
            <a:r>
              <a:rPr lang="es-ES" sz="2800" dirty="0" smtClean="0">
                <a:latin typeface="Arial Unicode MS"/>
                <a:cs typeface="Arial Unicode MS"/>
              </a:rPr>
              <a:t>constante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tiempo.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contenedores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deben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estar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protegidos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contra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cualquier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circulación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aire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rayos </a:t>
            </a:r>
            <a:r>
              <a:rPr lang="es-ES" sz="2800" dirty="0" smtClean="0">
                <a:latin typeface="Arial Unicode MS"/>
                <a:cs typeface="Arial Unicode MS"/>
              </a:rPr>
              <a:t>térmicos.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reemplazados </a:t>
            </a:r>
            <a:r>
              <a:rPr lang="es-ES" sz="2800" i="1" dirty="0" smtClean="0">
                <a:latin typeface="Arial"/>
                <a:cs typeface="Arial"/>
              </a:rPr>
              <a:t>1</a:t>
            </a:r>
            <a:r>
              <a:rPr lang="es-ES" sz="2800" i="1" spc="9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y</a:t>
            </a:r>
            <a:r>
              <a:rPr lang="es-ES" sz="2800" i="1" spc="9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2</a:t>
            </a:r>
            <a:r>
              <a:rPr lang="es-ES" sz="2800" i="1" spc="9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m 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lados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45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altura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mitad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enfriadores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transformador.</a:t>
            </a:r>
          </a:p>
          <a:p>
            <a:pPr marL="177165" marR="436880" algn="just">
              <a:lnSpc>
                <a:spcPts val="3500"/>
              </a:lnSpc>
              <a:spcBef>
                <a:spcPts val="5"/>
              </a:spcBef>
            </a:pPr>
            <a:endParaRPr lang="es-ES" sz="2800" spc="-10" dirty="0">
              <a:latin typeface="Arial Unicode MS"/>
              <a:cs typeface="Arial Unicode MS"/>
            </a:endParaRPr>
          </a:p>
          <a:p>
            <a:pPr marL="177165" marR="375920" algn="just">
              <a:lnSpc>
                <a:spcPts val="35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enfriados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aire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forzado,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aire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entrante.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spc="-45" dirty="0" smtClean="0">
                <a:latin typeface="Arial Unicode MS"/>
                <a:cs typeface="Arial Unicode MS"/>
              </a:rPr>
              <a:t>Si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utiliza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agua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como </a:t>
            </a:r>
            <a:r>
              <a:rPr lang="es-ES" sz="2800" dirty="0" smtClean="0">
                <a:latin typeface="Arial Unicode MS"/>
                <a:cs typeface="Arial Unicode MS"/>
              </a:rPr>
              <a:t>medio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refrigerante,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agua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entrada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enfriador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</a:t>
            </a:r>
            <a:r>
              <a:rPr lang="es-ES" sz="2800" i="1" dirty="0" smtClean="0">
                <a:latin typeface="Arial"/>
                <a:cs typeface="Arial"/>
              </a:rPr>
              <a:t>en</a:t>
            </a:r>
            <a:r>
              <a:rPr lang="es-ES" sz="2800" i="1" spc="16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el</a:t>
            </a:r>
            <a:r>
              <a:rPr lang="es-ES" sz="2800" i="1" spc="16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termómetro de bolsillo</a:t>
            </a:r>
            <a:r>
              <a:rPr lang="es-ES" sz="2800" dirty="0" smtClean="0">
                <a:latin typeface="Arial Unicode MS"/>
                <a:cs typeface="Arial Unicode MS"/>
              </a:rPr>
              <a:t>) es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22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23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referencia.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3500"/>
              </a:lnSpc>
              <a:spcBef>
                <a:spcPts val="3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485140" algn="just">
              <a:lnSpc>
                <a:spcPts val="35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valores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ambiente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refrigeración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</a:t>
            </a:r>
            <a:r>
              <a:rPr lang="es-ES" sz="2800" i="1" dirty="0" smtClean="0">
                <a:latin typeface="Arial"/>
                <a:cs typeface="Arial"/>
              </a:rPr>
              <a:t>temperatura</a:t>
            </a:r>
            <a:r>
              <a:rPr lang="es-ES" sz="2800" i="1" spc="13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del</a:t>
            </a:r>
            <a:r>
              <a:rPr lang="es-ES" sz="2800" i="1" spc="13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agua</a:t>
            </a:r>
            <a:r>
              <a:rPr lang="es-ES" sz="2800" i="1" spc="13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o</a:t>
            </a:r>
            <a:r>
              <a:rPr lang="es-ES" sz="2800" i="1" spc="13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del</a:t>
            </a:r>
            <a:r>
              <a:rPr lang="es-ES" sz="2800" i="1" spc="13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aire</a:t>
            </a:r>
            <a:r>
              <a:rPr lang="es-ES" sz="2800" i="1" spc="13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de</a:t>
            </a:r>
            <a:r>
              <a:rPr lang="es-ES" sz="2800" i="1" spc="13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refrigeración</a:t>
            </a:r>
            <a:r>
              <a:rPr lang="es-ES" sz="2800" dirty="0" smtClean="0">
                <a:latin typeface="Arial Unicode MS"/>
                <a:cs typeface="Arial Unicode MS"/>
              </a:rPr>
              <a:t>) tomado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cada </a:t>
            </a:r>
            <a:r>
              <a:rPr lang="es-ES" sz="2800" i="1" dirty="0" smtClean="0">
                <a:latin typeface="Arial"/>
                <a:cs typeface="Arial"/>
              </a:rPr>
              <a:t>½ </a:t>
            </a:r>
            <a:r>
              <a:rPr lang="es-ES" sz="2800" dirty="0" smtClean="0">
                <a:latin typeface="Arial Unicode MS"/>
                <a:cs typeface="Arial Unicode MS"/>
              </a:rPr>
              <a:t>hora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el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último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cuarto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utilizan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cálculos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aumento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temperatura.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3500"/>
              </a:lnSpc>
              <a:spcBef>
                <a:spcPts val="3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436880" algn="just">
              <a:lnSpc>
                <a:spcPts val="3500"/>
              </a:lnSpc>
              <a:spcBef>
                <a:spcPts val="5"/>
              </a:spcBef>
            </a:pPr>
            <a:endParaRPr lang="es-ES" sz="2800" dirty="0">
              <a:latin typeface="Arial Unicode MS"/>
              <a:cs typeface="Arial Unicode MS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336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08756" y="0"/>
            <a:ext cx="18592800" cy="9157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25"/>
              </a:spcBef>
            </a:pPr>
            <a:endParaRPr lang="es-ES" dirty="0" smtClean="0">
              <a:latin typeface="Times New Roman"/>
              <a:cs typeface="Times New Roman"/>
            </a:endParaRPr>
          </a:p>
          <a:p>
            <a:pPr marL="276225" indent="-99695" algn="just">
              <a:lnSpc>
                <a:spcPts val="3360"/>
              </a:lnSpc>
              <a:buSzPct val="101000"/>
              <a:buAutoNum type="alphaLcParenR" startAt="3"/>
              <a:tabLst>
                <a:tab pos="276860" algn="l"/>
              </a:tabLst>
            </a:pPr>
            <a:r>
              <a:rPr lang="es-ES" b="1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Determinación</a:t>
            </a:r>
            <a:r>
              <a:rPr lang="es-ES" sz="2800" b="1" spc="18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del</a:t>
            </a:r>
            <a:r>
              <a:rPr lang="es-ES" sz="2800" b="1" spc="18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aumento</a:t>
            </a:r>
            <a:r>
              <a:rPr lang="es-ES" sz="2800" b="1" spc="18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</a:t>
            </a:r>
            <a:r>
              <a:rPr lang="es-ES" sz="2800" b="1" spc="18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temperatura</a:t>
            </a:r>
            <a:r>
              <a:rPr lang="es-ES" sz="2800" b="1" spc="18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del</a:t>
            </a:r>
            <a:r>
              <a:rPr lang="es-ES" sz="2800" b="1" spc="185" dirty="0" smtClean="0">
                <a:latin typeface="Arial"/>
                <a:cs typeface="Arial"/>
              </a:rPr>
              <a:t> </a:t>
            </a:r>
            <a:r>
              <a:rPr lang="es-ES" sz="2800" b="1" spc="-10" dirty="0" smtClean="0">
                <a:latin typeface="Arial"/>
                <a:cs typeface="Arial"/>
              </a:rPr>
              <a:t>aceite</a:t>
            </a:r>
            <a:endParaRPr lang="es-ES" sz="2800" dirty="0" smtClean="0">
              <a:latin typeface="Arial"/>
              <a:cs typeface="Arial"/>
            </a:endParaRPr>
          </a:p>
          <a:p>
            <a:pPr algn="just">
              <a:lnSpc>
                <a:spcPts val="3360"/>
              </a:lnSpc>
              <a:spcBef>
                <a:spcPts val="45"/>
              </a:spcBef>
              <a:buAutoNum type="alphaLcParenR" startAt="3"/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539750" algn="just">
              <a:lnSpc>
                <a:spcPts val="336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superior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aceite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termómetro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colocado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bolsillo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termómetro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lleno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 </a:t>
            </a:r>
            <a:r>
              <a:rPr lang="es-ES" sz="2800" dirty="0" smtClean="0">
                <a:latin typeface="Arial Unicode MS"/>
                <a:cs typeface="Arial Unicode MS"/>
              </a:rPr>
              <a:t>aceite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tapa.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diferencia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máx.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ambiente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es:</a:t>
            </a:r>
          </a:p>
          <a:p>
            <a:pPr marL="177165" marR="318135" algn="just">
              <a:lnSpc>
                <a:spcPts val="3360"/>
              </a:lnSpc>
              <a:spcBef>
                <a:spcPts val="1305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318135" algn="just">
              <a:lnSpc>
                <a:spcPts val="3360"/>
              </a:lnSpc>
              <a:spcBef>
                <a:spcPts val="1305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318135" algn="just">
              <a:lnSpc>
                <a:spcPts val="3360"/>
              </a:lnSpc>
              <a:spcBef>
                <a:spcPts val="1305"/>
              </a:spcBef>
            </a:pPr>
            <a:endParaRPr lang="es-ES" sz="2800" dirty="0">
              <a:latin typeface="Arial Unicode MS"/>
              <a:cs typeface="Arial Unicode MS"/>
            </a:endParaRPr>
          </a:p>
          <a:p>
            <a:pPr marL="177165" marR="318135" algn="just">
              <a:lnSpc>
                <a:spcPts val="3360"/>
              </a:lnSpc>
              <a:spcBef>
                <a:spcPts val="130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aceite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sale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enfriador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termómetros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instalan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tuberías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enfriador.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Cuando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tiene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enfriador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separado,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entrada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salida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aceite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se</a:t>
            </a:r>
            <a:r>
              <a:rPr lang="es-ES" sz="2800" dirty="0" smtClean="0">
                <a:latin typeface="Arial Unicode MS"/>
                <a:cs typeface="Arial Unicode MS"/>
              </a:rPr>
              <a:t> miden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tuberías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entrada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salida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cerca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tanque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transformador.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3360"/>
              </a:lnSpc>
              <a:spcBef>
                <a:spcPts val="4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616585" algn="just">
              <a:lnSpc>
                <a:spcPts val="3360"/>
              </a:lnSpc>
              <a:spcBef>
                <a:spcPts val="5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Si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objeto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alimentado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encuentra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totales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</a:t>
            </a:r>
            <a:r>
              <a:rPr lang="es-ES" sz="2800" dirty="0" smtClean="0">
                <a:latin typeface="Arial Unicode MS"/>
                <a:cs typeface="Arial Unicode MS"/>
              </a:rPr>
              <a:t> potencia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insuficiente,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caso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(asegurándose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menos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80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ciento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pérdidas</a:t>
            </a:r>
            <a:r>
              <a:rPr lang="es-ES" sz="2800" dirty="0" smtClean="0">
                <a:latin typeface="Arial Unicode MS"/>
                <a:cs typeface="Arial Unicode MS"/>
              </a:rPr>
              <a:t> totales)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calculan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siguiente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manera;</a:t>
            </a:r>
          </a:p>
          <a:p>
            <a:pPr marL="177165" marR="616585" algn="just">
              <a:lnSpc>
                <a:spcPts val="3360"/>
              </a:lnSpc>
              <a:spcBef>
                <a:spcPts val="5"/>
              </a:spcBef>
            </a:pPr>
            <a:endParaRPr lang="es-ES" sz="2800" spc="-10" dirty="0">
              <a:latin typeface="Arial Unicode MS"/>
              <a:cs typeface="Arial Unicode MS"/>
            </a:endParaRPr>
          </a:p>
          <a:p>
            <a:pPr marL="177165" marR="616585" algn="just">
              <a:lnSpc>
                <a:spcPts val="3360"/>
              </a:lnSpc>
              <a:spcBef>
                <a:spcPts val="5"/>
              </a:spcBef>
            </a:pPr>
            <a:endParaRPr lang="es-ES" spc="-10" dirty="0" smtClean="0">
              <a:latin typeface="Arial Unicode MS"/>
              <a:cs typeface="Arial Unicode MS"/>
            </a:endParaRPr>
          </a:p>
          <a:p>
            <a:pPr marL="177165" marR="616585" algn="just">
              <a:lnSpc>
                <a:spcPts val="3360"/>
              </a:lnSpc>
              <a:spcBef>
                <a:spcPts val="5"/>
              </a:spcBef>
            </a:pPr>
            <a:endParaRPr lang="es-ES" dirty="0" smtClean="0">
              <a:latin typeface="Arial Unicode MS"/>
              <a:cs typeface="Arial Unicode MS"/>
            </a:endParaRPr>
          </a:p>
          <a:p>
            <a:pPr marL="177165" marR="616585" algn="just">
              <a:lnSpc>
                <a:spcPct val="127699"/>
              </a:lnSpc>
              <a:spcBef>
                <a:spcPts val="5"/>
              </a:spcBef>
            </a:pPr>
            <a:endParaRPr lang="es-ES" dirty="0">
              <a:latin typeface="Arial Unicode MS"/>
              <a:cs typeface="Arial Unicode MS"/>
            </a:endParaRPr>
          </a:p>
          <a:p>
            <a:pPr marL="177165" marR="616585" algn="just">
              <a:lnSpc>
                <a:spcPct val="127699"/>
              </a:lnSpc>
              <a:spcBef>
                <a:spcPts val="5"/>
              </a:spcBef>
            </a:pPr>
            <a:endParaRPr lang="es-ES" dirty="0" smtClean="0">
              <a:latin typeface="Arial Unicode MS"/>
              <a:cs typeface="Arial Unicode MS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7570" y="1989114"/>
            <a:ext cx="8068243" cy="21082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2794" y="7204088"/>
            <a:ext cx="13716000" cy="259080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4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08756" y="0"/>
            <a:ext cx="18592800" cy="10068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25"/>
              </a:spcBef>
            </a:pPr>
            <a:endParaRPr lang="es-ES" dirty="0" smtClean="0">
              <a:latin typeface="Times New Roman"/>
              <a:cs typeface="Times New Roman"/>
            </a:endParaRPr>
          </a:p>
          <a:p>
            <a:pPr marL="177165" marR="616585" algn="just">
              <a:lnSpc>
                <a:spcPct val="127699"/>
              </a:lnSpc>
              <a:spcBef>
                <a:spcPts val="5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302260" indent="-125730" algn="just">
              <a:lnSpc>
                <a:spcPct val="100000"/>
              </a:lnSpc>
              <a:spcBef>
                <a:spcPts val="5"/>
              </a:spcBef>
              <a:buAutoNum type="alphaLcParenR" startAt="4"/>
              <a:tabLst>
                <a:tab pos="302895" algn="l"/>
              </a:tabLst>
            </a:pPr>
            <a:r>
              <a:rPr lang="es-ES" sz="2800" b="1" dirty="0" smtClean="0">
                <a:latin typeface="Arial"/>
                <a:cs typeface="Arial"/>
              </a:rPr>
              <a:t> Determinación</a:t>
            </a:r>
            <a:r>
              <a:rPr lang="es-ES" sz="2800" b="1" spc="21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del</a:t>
            </a:r>
            <a:r>
              <a:rPr lang="es-ES" sz="2800" b="1" spc="21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aumento</a:t>
            </a:r>
            <a:r>
              <a:rPr lang="es-ES" sz="2800" b="1" spc="21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</a:t>
            </a:r>
            <a:r>
              <a:rPr lang="es-ES" sz="2800" b="1" spc="21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temperatura</a:t>
            </a:r>
            <a:r>
              <a:rPr lang="es-ES" sz="2800" b="1" spc="21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del</a:t>
            </a:r>
            <a:r>
              <a:rPr lang="es-ES" sz="2800" b="1" spc="210" dirty="0" smtClean="0">
                <a:latin typeface="Arial"/>
                <a:cs typeface="Arial"/>
              </a:rPr>
              <a:t> </a:t>
            </a:r>
            <a:r>
              <a:rPr lang="es-ES" sz="2800" b="1" spc="-10" dirty="0" smtClean="0">
                <a:latin typeface="Arial"/>
                <a:cs typeface="Arial"/>
              </a:rPr>
              <a:t>devanado.</a:t>
            </a:r>
            <a:endParaRPr lang="es-ES" sz="2800" dirty="0" smtClean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457200" algn="just">
              <a:lnSpc>
                <a:spcPct val="112700"/>
              </a:lnSpc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2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2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bajo</a:t>
            </a:r>
            <a:r>
              <a:rPr lang="es-ES" sz="2800" spc="2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2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2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alimentado</a:t>
            </a:r>
            <a:r>
              <a:rPr lang="es-ES" sz="2800" spc="2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continuamente</a:t>
            </a:r>
            <a:r>
              <a:rPr lang="es-ES" sz="2800" spc="2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 </a:t>
            </a:r>
            <a:r>
              <a:rPr lang="es-ES" sz="2800" i="1" dirty="0" smtClean="0">
                <a:latin typeface="Arial"/>
                <a:cs typeface="Arial"/>
              </a:rPr>
              <a:t>Corriente</a:t>
            </a:r>
            <a:r>
              <a:rPr lang="es-ES" sz="2800" i="1" spc="24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nominal IN </a:t>
            </a:r>
            <a:r>
              <a:rPr lang="es-ES" sz="2800" dirty="0" smtClean="0">
                <a:latin typeface="Arial Unicode MS"/>
                <a:cs typeface="Arial Unicode MS"/>
              </a:rPr>
              <a:t>después</a:t>
            </a:r>
            <a:r>
              <a:rPr lang="es-ES" sz="2800" spc="2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2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24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aceite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alcance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equilibrio.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necesario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adaptar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equilibrio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el </a:t>
            </a:r>
            <a:r>
              <a:rPr lang="es-ES" sz="2800" dirty="0" smtClean="0">
                <a:latin typeface="Arial Unicode MS"/>
                <a:cs typeface="Arial Unicode MS"/>
              </a:rPr>
              <a:t>aceite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condiciones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cuando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servicio.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final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tiempo,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desconecta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dirty="0" smtClean="0">
                <a:latin typeface="Arial Unicode MS"/>
                <a:cs typeface="Arial Unicode MS"/>
              </a:rPr>
              <a:t>curva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enfriamiento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obtiene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método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devanado.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177165" algn="just">
              <a:lnSpc>
                <a:spcPct val="100000"/>
              </a:lnSpc>
              <a:spcBef>
                <a:spcPts val="910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aumento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calcula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siguiente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manera;</a:t>
            </a:r>
          </a:p>
          <a:p>
            <a:pPr marL="177165" algn="just">
              <a:lnSpc>
                <a:spcPct val="100000"/>
              </a:lnSpc>
              <a:spcBef>
                <a:spcPts val="910"/>
              </a:spcBef>
            </a:pPr>
            <a:endParaRPr lang="es-ES" sz="2800" spc="-10" dirty="0">
              <a:latin typeface="Arial Unicode MS"/>
              <a:cs typeface="Arial Unicode MS"/>
            </a:endParaRPr>
          </a:p>
          <a:p>
            <a:pPr marL="177165" algn="just">
              <a:lnSpc>
                <a:spcPct val="100000"/>
              </a:lnSpc>
              <a:spcBef>
                <a:spcPts val="910"/>
              </a:spcBef>
            </a:pPr>
            <a:endParaRPr lang="es-ES" sz="2800" spc="-10" dirty="0" smtClean="0">
              <a:latin typeface="Arial Unicode MS"/>
              <a:cs typeface="Arial Unicode MS"/>
            </a:endParaRPr>
          </a:p>
          <a:p>
            <a:pPr marL="177165" algn="just">
              <a:lnSpc>
                <a:spcPct val="100000"/>
              </a:lnSpc>
              <a:spcBef>
                <a:spcPts val="910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algn="just">
              <a:lnSpc>
                <a:spcPct val="100000"/>
              </a:lnSpc>
            </a:pPr>
            <a:endParaRPr lang="es-ES" sz="2800" i="1" spc="-35" dirty="0" smtClean="0">
              <a:latin typeface="Arial"/>
              <a:cs typeface="Arial"/>
            </a:endParaRPr>
          </a:p>
          <a:p>
            <a:pPr marL="177165" algn="just">
              <a:lnSpc>
                <a:spcPct val="100000"/>
              </a:lnSpc>
            </a:pPr>
            <a:endParaRPr lang="es-ES" sz="2800" i="1" spc="-35" dirty="0" smtClean="0">
              <a:latin typeface="Arial"/>
              <a:cs typeface="Arial"/>
            </a:endParaRPr>
          </a:p>
          <a:p>
            <a:pPr marL="177165" algn="just">
              <a:lnSpc>
                <a:spcPct val="100000"/>
              </a:lnSpc>
            </a:pPr>
            <a:endParaRPr lang="es-ES" sz="2800" i="1" spc="-35" dirty="0">
              <a:latin typeface="Arial"/>
              <a:cs typeface="Arial"/>
            </a:endParaRPr>
          </a:p>
          <a:p>
            <a:pPr marL="177165" algn="just">
              <a:lnSpc>
                <a:spcPct val="100000"/>
              </a:lnSpc>
            </a:pPr>
            <a:endParaRPr lang="es-ES" sz="2800" i="1" spc="-35" dirty="0" smtClean="0">
              <a:latin typeface="Arial"/>
              <a:cs typeface="Arial"/>
            </a:endParaRPr>
          </a:p>
          <a:p>
            <a:pPr marL="177165" algn="just">
              <a:lnSpc>
                <a:spcPct val="100000"/>
              </a:lnSpc>
            </a:pPr>
            <a:r>
              <a:rPr lang="es-ES" sz="2800" i="1" spc="-35" dirty="0" smtClean="0">
                <a:latin typeface="Arial"/>
                <a:cs typeface="Arial"/>
              </a:rPr>
              <a:t>PD</a:t>
            </a:r>
            <a:r>
              <a:rPr lang="es-ES" sz="2800" spc="-35" dirty="0" smtClean="0">
                <a:latin typeface="Arial Unicode MS"/>
                <a:cs typeface="Arial Unicode MS"/>
              </a:rPr>
              <a:t>.: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 </a:t>
            </a:r>
            <a:r>
              <a:rPr lang="es-ES" sz="2800" i="1" dirty="0" smtClean="0">
                <a:latin typeface="Arial"/>
                <a:cs typeface="Arial"/>
              </a:rPr>
              <a:t>bobinados</a:t>
            </a:r>
            <a:r>
              <a:rPr lang="es-ES" sz="2800" i="1" spc="3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de</a:t>
            </a:r>
            <a:r>
              <a:rPr lang="es-ES" sz="2800" i="1" spc="3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aluminio</a:t>
            </a:r>
            <a:r>
              <a:rPr lang="es-ES" sz="2800" i="1" spc="25" dirty="0" smtClean="0">
                <a:latin typeface="Arial"/>
                <a:cs typeface="Arial"/>
              </a:rPr>
              <a:t> </a:t>
            </a:r>
            <a:r>
              <a:rPr lang="es-ES" sz="2800" spc="-35" dirty="0" smtClean="0">
                <a:latin typeface="Arial Unicode MS"/>
                <a:cs typeface="Arial Unicode MS"/>
              </a:rPr>
              <a:t>se</a:t>
            </a:r>
            <a:r>
              <a:rPr lang="es-ES" sz="2800" spc="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45" dirty="0" smtClean="0">
                <a:latin typeface="Arial Unicode MS"/>
                <a:cs typeface="Arial Unicode MS"/>
              </a:rPr>
              <a:t> </a:t>
            </a:r>
            <a:r>
              <a:rPr lang="es-ES" sz="2800" spc="55" dirty="0" smtClean="0">
                <a:latin typeface="Arial Unicode MS"/>
                <a:cs typeface="Arial Unicode MS"/>
              </a:rPr>
              <a:t>tomar </a:t>
            </a:r>
            <a:r>
              <a:rPr lang="es-ES" sz="2800" i="1" spc="-10" dirty="0" smtClean="0">
                <a:latin typeface="Arial"/>
                <a:cs typeface="Arial"/>
              </a:rPr>
              <a:t>225</a:t>
            </a:r>
            <a:r>
              <a:rPr lang="es-ES" sz="2800" i="1" spc="30" dirty="0" smtClean="0">
                <a:latin typeface="Arial"/>
                <a:cs typeface="Arial"/>
              </a:rPr>
              <a:t> </a:t>
            </a:r>
            <a:r>
              <a:rPr lang="es-ES" sz="2800" i="1" spc="-35" dirty="0" smtClean="0">
                <a:latin typeface="Arial"/>
                <a:cs typeface="Arial"/>
              </a:rPr>
              <a:t>K 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lugar</a:t>
            </a:r>
            <a:r>
              <a:rPr lang="es-ES" sz="2800" spc="4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de</a:t>
            </a:r>
            <a:r>
              <a:rPr lang="es-ES" sz="2800" i="1" spc="-10" dirty="0" smtClean="0">
                <a:latin typeface="Arial"/>
                <a:cs typeface="Arial"/>
              </a:rPr>
              <a:t>235K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177165" marR="473709" algn="just">
              <a:lnSpc>
                <a:spcPct val="106400"/>
              </a:lnSpc>
              <a:spcBef>
                <a:spcPts val="113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Cuando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suministro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 corriente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hora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segunda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parte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prueba,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aceite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disminuye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este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tiempo.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relación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media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aceite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calculará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disminuida.</a:t>
            </a:r>
            <a:endParaRPr lang="es-ES" sz="2800" dirty="0">
              <a:latin typeface="Arial Unicode MS"/>
              <a:cs typeface="Arial Unicode MS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756" y="4660900"/>
            <a:ext cx="14325600" cy="327660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437355" y="69572"/>
            <a:ext cx="17906999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lang="es-ES" dirty="0" smtClean="0">
              <a:latin typeface="Times New Roman"/>
              <a:cs typeface="Times New Roman"/>
            </a:endParaRPr>
          </a:p>
          <a:p>
            <a:pPr marL="177165">
              <a:lnSpc>
                <a:spcPct val="100000"/>
              </a:lnSpc>
            </a:pPr>
            <a:r>
              <a:rPr lang="es-ES" sz="2800" spc="-10" dirty="0" smtClean="0">
                <a:latin typeface="Arial Unicode MS"/>
                <a:cs typeface="Arial Unicode MS"/>
              </a:rPr>
              <a:t>Después: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lang="es-ES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lang="es-ES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lang="es-ES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lang="es-ES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lang="es-ES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lang="es-ES" dirty="0" smtClean="0">
              <a:latin typeface="Times New Roman"/>
              <a:cs typeface="Times New Roman"/>
            </a:endParaRPr>
          </a:p>
          <a:p>
            <a:pPr marL="220979">
              <a:lnSpc>
                <a:spcPct val="100000"/>
              </a:lnSpc>
              <a:spcBef>
                <a:spcPts val="885"/>
              </a:spcBef>
              <a:tabLst>
                <a:tab pos="5756275" algn="l"/>
              </a:tabLst>
            </a:pPr>
            <a:endParaRPr lang="es-ES" dirty="0" smtClean="0">
              <a:latin typeface="Arial"/>
              <a:cs typeface="Arial"/>
            </a:endParaRPr>
          </a:p>
          <a:p>
            <a:pPr marL="220979">
              <a:lnSpc>
                <a:spcPct val="100000"/>
              </a:lnSpc>
              <a:spcBef>
                <a:spcPts val="885"/>
              </a:spcBef>
              <a:tabLst>
                <a:tab pos="5756275" algn="l"/>
              </a:tabLst>
            </a:pPr>
            <a:endParaRPr lang="es-ES" dirty="0">
              <a:latin typeface="Arial"/>
              <a:cs typeface="Arial"/>
            </a:endParaRPr>
          </a:p>
          <a:p>
            <a:pPr marL="220979">
              <a:lnSpc>
                <a:spcPct val="100000"/>
              </a:lnSpc>
              <a:spcBef>
                <a:spcPts val="885"/>
              </a:spcBef>
              <a:tabLst>
                <a:tab pos="5756275" algn="l"/>
              </a:tabLst>
            </a:pPr>
            <a:endParaRPr lang="es-ES" dirty="0" smtClean="0">
              <a:latin typeface="Arial"/>
              <a:cs typeface="Arial"/>
            </a:endParaRPr>
          </a:p>
          <a:p>
            <a:pPr marL="220979">
              <a:lnSpc>
                <a:spcPct val="100000"/>
              </a:lnSpc>
              <a:spcBef>
                <a:spcPts val="885"/>
              </a:spcBef>
              <a:tabLst>
                <a:tab pos="5756275" algn="l"/>
              </a:tabLst>
            </a:pPr>
            <a:endParaRPr lang="es-ES" dirty="0">
              <a:latin typeface="Arial"/>
              <a:cs typeface="Arial"/>
            </a:endParaRPr>
          </a:p>
          <a:p>
            <a:pPr marL="220979">
              <a:lnSpc>
                <a:spcPct val="100000"/>
              </a:lnSpc>
              <a:spcBef>
                <a:spcPts val="885"/>
              </a:spcBef>
              <a:tabLst>
                <a:tab pos="5756275" algn="l"/>
              </a:tabLst>
            </a:pPr>
            <a:endParaRPr lang="es-ES" dirty="0" smtClean="0">
              <a:latin typeface="Arial"/>
              <a:cs typeface="Arial"/>
            </a:endParaRPr>
          </a:p>
          <a:p>
            <a:pPr marL="220979">
              <a:lnSpc>
                <a:spcPct val="100000"/>
              </a:lnSpc>
              <a:spcBef>
                <a:spcPts val="885"/>
              </a:spcBef>
              <a:tabLst>
                <a:tab pos="5756275" algn="l"/>
              </a:tabLst>
            </a:pPr>
            <a:endParaRPr lang="es-ES" dirty="0" smtClean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s-ES" dirty="0" smtClean="0">
              <a:latin typeface="Times New Roman"/>
              <a:cs typeface="Times New Roman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493" y="626161"/>
            <a:ext cx="9982200" cy="319653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2956" y="4994759"/>
            <a:ext cx="11506200" cy="522874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ángulo 1"/>
          <p:cNvSpPr/>
          <p:nvPr/>
        </p:nvSpPr>
        <p:spPr>
          <a:xfrm>
            <a:off x="170654" y="3991215"/>
            <a:ext cx="18440399" cy="1003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marR="566420" indent="-635" algn="just">
              <a:lnSpc>
                <a:spcPct val="110000"/>
              </a:lnSpc>
            </a:pPr>
            <a:r>
              <a:rPr lang="es-ES" sz="2800" b="1" dirty="0" smtClean="0">
                <a:latin typeface="Arial"/>
                <a:cs typeface="Arial"/>
              </a:rPr>
              <a:t>La</a:t>
            </a:r>
            <a:r>
              <a:rPr lang="es-ES" sz="2800" b="1" spc="7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diferencia</a:t>
            </a:r>
            <a:r>
              <a:rPr lang="es-ES" sz="2800" b="1" spc="75" dirty="0" smtClean="0">
                <a:latin typeface="Arial"/>
                <a:cs typeface="Arial"/>
              </a:rPr>
              <a:t> </a:t>
            </a:r>
            <a:r>
              <a:rPr lang="es-ES" sz="2800" b="1" spc="50" dirty="0" smtClean="0">
                <a:latin typeface="Arial"/>
                <a:cs typeface="Arial"/>
              </a:rPr>
              <a:t>entre</a:t>
            </a:r>
            <a:r>
              <a:rPr lang="es-ES" sz="2800" b="1" spc="8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la</a:t>
            </a:r>
            <a:r>
              <a:rPr lang="es-ES" sz="2800" b="1" spc="75" dirty="0" smtClean="0">
                <a:latin typeface="Arial"/>
                <a:cs typeface="Arial"/>
              </a:rPr>
              <a:t> </a:t>
            </a:r>
            <a:r>
              <a:rPr lang="es-ES" sz="2800" b="1" spc="55" dirty="0" smtClean="0">
                <a:latin typeface="Arial"/>
                <a:cs typeface="Arial"/>
              </a:rPr>
              <a:t>temperatura</a:t>
            </a:r>
            <a:r>
              <a:rPr lang="es-ES" sz="2800" b="1" spc="7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del</a:t>
            </a:r>
            <a:r>
              <a:rPr lang="es-ES" sz="2800" b="1" spc="8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devanado</a:t>
            </a:r>
            <a:r>
              <a:rPr lang="es-ES" sz="2800" b="1" spc="7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y</a:t>
            </a:r>
            <a:r>
              <a:rPr lang="es-ES" sz="2800" b="1" spc="8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la</a:t>
            </a:r>
            <a:r>
              <a:rPr lang="es-ES" sz="2800" b="1" spc="75" dirty="0" smtClean="0">
                <a:latin typeface="Arial"/>
                <a:cs typeface="Arial"/>
              </a:rPr>
              <a:t> </a:t>
            </a:r>
            <a:r>
              <a:rPr lang="es-ES" sz="2800" b="1" spc="55" dirty="0" smtClean="0">
                <a:latin typeface="Arial"/>
                <a:cs typeface="Arial"/>
              </a:rPr>
              <a:t>temperatura</a:t>
            </a:r>
            <a:r>
              <a:rPr lang="es-ES" sz="2800" b="1" spc="7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media</a:t>
            </a:r>
            <a:r>
              <a:rPr lang="es-ES" sz="2800" b="1" spc="8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del</a:t>
            </a:r>
            <a:r>
              <a:rPr lang="es-ES" sz="2800" b="1" spc="7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aceite</a:t>
            </a:r>
            <a:r>
              <a:rPr lang="es-ES" sz="2800" b="1" spc="8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en</a:t>
            </a:r>
            <a:r>
              <a:rPr lang="es-ES" sz="2800" b="1" spc="75" dirty="0" smtClean="0">
                <a:latin typeface="Arial"/>
                <a:cs typeface="Arial"/>
              </a:rPr>
              <a:t> </a:t>
            </a:r>
            <a:r>
              <a:rPr lang="es-ES" sz="2800" b="1" spc="-25" dirty="0" smtClean="0">
                <a:latin typeface="Arial"/>
                <a:cs typeface="Arial"/>
              </a:rPr>
              <a:t>la </a:t>
            </a:r>
            <a:r>
              <a:rPr lang="es-ES" sz="2800" b="1" dirty="0" smtClean="0">
                <a:latin typeface="Arial"/>
                <a:cs typeface="Arial"/>
              </a:rPr>
              <a:t>segunda</a:t>
            </a:r>
            <a:r>
              <a:rPr lang="es-ES" sz="2800" b="1" spc="50" dirty="0" smtClean="0">
                <a:latin typeface="Arial"/>
                <a:cs typeface="Arial"/>
              </a:rPr>
              <a:t> parte</a:t>
            </a:r>
            <a:r>
              <a:rPr lang="es-ES" sz="2800" b="1" spc="5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</a:t>
            </a:r>
            <a:r>
              <a:rPr lang="es-ES" sz="2800" b="1" spc="5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la</a:t>
            </a:r>
            <a:r>
              <a:rPr lang="es-ES" sz="2800" b="1" spc="5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prueba</a:t>
            </a:r>
            <a:r>
              <a:rPr lang="es-ES" sz="2800" b="1" spc="5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es</a:t>
            </a:r>
            <a:r>
              <a:rPr lang="es-ES" sz="2800" b="1" spc="5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la</a:t>
            </a:r>
            <a:r>
              <a:rPr lang="es-ES" sz="2800" b="1" spc="55" dirty="0" smtClean="0">
                <a:latin typeface="Arial"/>
                <a:cs typeface="Arial"/>
              </a:rPr>
              <a:t> </a:t>
            </a:r>
            <a:r>
              <a:rPr lang="es-ES" sz="2800" b="1" spc="-10" dirty="0" smtClean="0">
                <a:latin typeface="Arial"/>
                <a:cs typeface="Arial"/>
              </a:rPr>
              <a:t>siguiente;</a:t>
            </a:r>
            <a:endParaRPr lang="es-ES" sz="2800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437355" y="69572"/>
            <a:ext cx="17906999" cy="8843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marR="370205" algn="just">
              <a:lnSpc>
                <a:spcPct val="136800"/>
              </a:lnSpc>
              <a:spcBef>
                <a:spcPts val="70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máxima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produce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cualquier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parte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sistema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denomina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"temperatura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punto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caliente".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Este </a:t>
            </a:r>
            <a:r>
              <a:rPr lang="es-ES" sz="2800" dirty="0" smtClean="0">
                <a:latin typeface="Arial Unicode MS"/>
                <a:cs typeface="Arial Unicode MS"/>
              </a:rPr>
              <a:t>parámetro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representa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limitación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térmica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carga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transformador.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aumento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punto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caliente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del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frente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ambiente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calcula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siguiente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manera: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50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lang="es-ES" sz="2800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endParaRPr lang="es-ES" sz="2800" dirty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endParaRPr lang="es-ES" sz="2800" dirty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ct val="100000"/>
              </a:lnSpc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factor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punto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caliente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 </a:t>
            </a:r>
            <a:r>
              <a:rPr lang="es-ES" sz="2800" b="1" dirty="0" smtClean="0">
                <a:latin typeface="Arial"/>
                <a:cs typeface="Arial"/>
              </a:rPr>
              <a:t>1,1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distribución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 </a:t>
            </a:r>
            <a:r>
              <a:rPr lang="es-ES" sz="2800" b="1" dirty="0" smtClean="0">
                <a:latin typeface="Arial"/>
                <a:cs typeface="Arial"/>
              </a:rPr>
              <a:t>1,3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potencia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tamaño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mediano.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638810" algn="just">
              <a:lnSpc>
                <a:spcPct val="1198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Cuando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alimenta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totales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primera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prueba,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necesario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hacer </a:t>
            </a:r>
            <a:r>
              <a:rPr lang="es-ES" sz="2800" dirty="0" smtClean="0">
                <a:latin typeface="Arial Unicode MS"/>
                <a:cs typeface="Arial Unicode MS"/>
              </a:rPr>
              <a:t>ninguna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corrección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frecuencia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diferente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frecuencia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nominal,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pero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carga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corriente </a:t>
            </a:r>
            <a:r>
              <a:rPr lang="es-ES" sz="2800" dirty="0" smtClean="0">
                <a:latin typeface="Arial Unicode MS"/>
                <a:cs typeface="Arial Unicode MS"/>
              </a:rPr>
              <a:t>nominal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hora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segunda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parte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prueba,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corrección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hacerse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acuerdo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siguiente ecuación;</a:t>
            </a:r>
            <a:endParaRPr lang="es-ES" sz="2800" dirty="0" smtClean="0">
              <a:latin typeface="Arial Unicode MS"/>
              <a:cs typeface="Arial Unicode MS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3556" y="8704286"/>
            <a:ext cx="11506200" cy="1138213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756" y="2634695"/>
            <a:ext cx="13335000" cy="2407205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837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ángulo 67"/>
          <p:cNvSpPr/>
          <p:nvPr/>
        </p:nvSpPr>
        <p:spPr>
          <a:xfrm>
            <a:off x="284956" y="241300"/>
            <a:ext cx="9577390" cy="10659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9430" indent="-342900" algn="just">
              <a:lnSpc>
                <a:spcPts val="2700"/>
              </a:lnSpc>
              <a:spcBef>
                <a:spcPts val="5"/>
              </a:spcBef>
              <a:buClr>
                <a:schemeClr val="tx1"/>
              </a:buClr>
              <a:buSzPct val="135000"/>
              <a:buFont typeface="+mj-lt"/>
              <a:buAutoNum type="arabicPeriod" startAt="11"/>
              <a:tabLst>
                <a:tab pos="381635" algn="l"/>
              </a:tabLst>
            </a:pPr>
            <a:r>
              <a:rPr lang="es-ES" b="1" dirty="0" smtClean="0">
                <a:solidFill>
                  <a:srgbClr val="00007F"/>
                </a:solidFill>
                <a:latin typeface="Arial"/>
                <a:cs typeface="Arial"/>
              </a:rPr>
              <a:t>  </a:t>
            </a: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MEDIDA</a:t>
            </a:r>
            <a:r>
              <a:rPr lang="es-ES" sz="2800" b="1" spc="1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50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2800" b="1" spc="2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35" dirty="0" smtClean="0">
                <a:solidFill>
                  <a:srgbClr val="00007F"/>
                </a:solidFill>
                <a:latin typeface="Arial"/>
                <a:cs typeface="Arial"/>
              </a:rPr>
              <a:t>LA</a:t>
            </a:r>
            <a:r>
              <a:rPr lang="es-ES" sz="2800" b="1" spc="1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IMPEDANCIA</a:t>
            </a:r>
            <a:r>
              <a:rPr lang="es-ES" sz="2800" b="1" spc="2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50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2800" b="1" spc="2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40" dirty="0" smtClean="0">
                <a:solidFill>
                  <a:srgbClr val="00007F"/>
                </a:solidFill>
                <a:latin typeface="Arial"/>
                <a:cs typeface="Arial"/>
              </a:rPr>
              <a:t>SECUENCIA</a:t>
            </a:r>
            <a:r>
              <a:rPr lang="es-ES" sz="2800" b="1" spc="1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20" dirty="0" smtClean="0">
                <a:solidFill>
                  <a:srgbClr val="00007F"/>
                </a:solidFill>
                <a:latin typeface="Arial"/>
                <a:cs typeface="Arial"/>
              </a:rPr>
              <a:t>CERO</a:t>
            </a:r>
            <a:endParaRPr lang="es-ES" sz="2800" dirty="0" smtClean="0">
              <a:latin typeface="Arial"/>
              <a:cs typeface="Arial"/>
            </a:endParaRPr>
          </a:p>
          <a:p>
            <a:pPr algn="just">
              <a:lnSpc>
                <a:spcPts val="2700"/>
              </a:lnSpc>
              <a:buClr>
                <a:srgbClr val="00007F"/>
              </a:buClr>
              <a:buFont typeface="Arial"/>
              <a:buAutoNum type="arabicPeriod" startAt="11"/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483870" algn="just">
              <a:lnSpc>
                <a:spcPts val="27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impedancia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secuencia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cero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generalmente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todos devanados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conectados </a:t>
            </a:r>
            <a:r>
              <a:rPr lang="es-ES" sz="2800" i="1" dirty="0" smtClean="0">
                <a:latin typeface="Arial"/>
                <a:cs typeface="Arial"/>
              </a:rPr>
              <a:t>estrella-zigzag</a:t>
            </a:r>
            <a:r>
              <a:rPr lang="es-ES" sz="2800" dirty="0" smtClean="0">
                <a:latin typeface="Arial Unicode MS"/>
                <a:cs typeface="Arial Unicode MS"/>
              </a:rPr>
              <a:t>-del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transformador.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endParaRPr lang="es-ES" sz="2800" spc="170" dirty="0" smtClean="0">
              <a:latin typeface="Arial Unicode MS"/>
              <a:cs typeface="Arial Unicode MS"/>
            </a:endParaRPr>
          </a:p>
          <a:p>
            <a:pPr marL="177165" marR="483870" algn="just">
              <a:lnSpc>
                <a:spcPts val="2700"/>
              </a:lnSpc>
            </a:pPr>
            <a:endParaRPr lang="es-ES" sz="2800" spc="170" dirty="0">
              <a:latin typeface="Arial Unicode MS"/>
              <a:cs typeface="Arial Unicode MS"/>
            </a:endParaRPr>
          </a:p>
          <a:p>
            <a:pPr marL="177165" marR="483870" algn="just">
              <a:lnSpc>
                <a:spcPts val="27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medida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alimentando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frecuencia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</a:t>
            </a:r>
            <a:r>
              <a:rPr lang="es-ES" sz="2800" spc="1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fase </a:t>
            </a:r>
            <a:r>
              <a:rPr lang="es-ES" sz="2800" dirty="0" smtClean="0">
                <a:latin typeface="Arial Unicode MS"/>
                <a:cs typeface="Arial Unicode MS"/>
              </a:rPr>
              <a:t>conectados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paralelo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neutro.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impedancia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secuencia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cero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por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tres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veces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dirty="0" smtClean="0">
                <a:latin typeface="Arial Unicode MS"/>
                <a:cs typeface="Arial Unicode MS"/>
              </a:rPr>
              <a:t>impedancia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manera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177165" marR="483870" algn="just">
              <a:lnSpc>
                <a:spcPts val="270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828040" algn="just">
              <a:lnSpc>
                <a:spcPts val="2700"/>
              </a:lnSpc>
              <a:spcBef>
                <a:spcPts val="101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impedancia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secuencia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cero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relacionada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grupo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conexión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propiedades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fabricación.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endParaRPr lang="es-ES" sz="2800" spc="100" dirty="0" smtClean="0">
              <a:latin typeface="Arial Unicode MS"/>
              <a:cs typeface="Arial Unicode MS"/>
            </a:endParaRPr>
          </a:p>
          <a:p>
            <a:pPr marL="177165" marR="828040" algn="just">
              <a:lnSpc>
                <a:spcPts val="2700"/>
              </a:lnSpc>
              <a:spcBef>
                <a:spcPts val="1010"/>
              </a:spcBef>
            </a:pPr>
            <a:endParaRPr lang="es-ES" sz="2800" spc="100" dirty="0" smtClean="0">
              <a:latin typeface="Arial Unicode MS"/>
              <a:cs typeface="Arial Unicode MS"/>
            </a:endParaRPr>
          </a:p>
          <a:p>
            <a:pPr marL="177165" marR="828040" algn="just">
              <a:lnSpc>
                <a:spcPts val="2700"/>
              </a:lnSpc>
              <a:spcBef>
                <a:spcPts val="1010"/>
              </a:spcBef>
            </a:pPr>
            <a:r>
              <a:rPr lang="es-ES" sz="2800" spc="-25" dirty="0" smtClean="0">
                <a:latin typeface="Arial Unicode MS"/>
                <a:cs typeface="Arial Unicode MS"/>
              </a:rPr>
              <a:t>La</a:t>
            </a:r>
            <a:r>
              <a:rPr lang="es-ES" sz="28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impedancia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secuencia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cero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consta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partes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 </a:t>
            </a:r>
            <a:r>
              <a:rPr lang="es-ES" sz="2800" b="1" dirty="0" smtClean="0">
                <a:latin typeface="Arial"/>
                <a:cs typeface="Arial"/>
              </a:rPr>
              <a:t>Ro</a:t>
            </a:r>
            <a:r>
              <a:rPr lang="es-ES" sz="2800" dirty="0" smtClean="0">
                <a:latin typeface="Arial Unicode MS"/>
                <a:cs typeface="Arial Unicode MS"/>
              </a:rPr>
              <a:t>(</a:t>
            </a:r>
            <a:r>
              <a:rPr lang="es-ES" sz="2800" i="1" dirty="0" smtClean="0">
                <a:latin typeface="Arial"/>
                <a:cs typeface="Arial"/>
              </a:rPr>
              <a:t>real</a:t>
            </a:r>
            <a:r>
              <a:rPr lang="es-ES" sz="2800" dirty="0" smtClean="0">
                <a:latin typeface="Arial Unicode MS"/>
                <a:cs typeface="Arial Unicode MS"/>
              </a:rPr>
              <a:t>) y </a:t>
            </a:r>
            <a:r>
              <a:rPr lang="es-ES" sz="2800" b="1" dirty="0" err="1" smtClean="0">
                <a:latin typeface="Arial"/>
                <a:cs typeface="Arial"/>
              </a:rPr>
              <a:t>Xo</a:t>
            </a:r>
            <a:r>
              <a:rPr lang="es-ES" sz="2800" b="1" dirty="0" smtClean="0">
                <a:latin typeface="Arial"/>
                <a:cs typeface="Arial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</a:t>
            </a:r>
            <a:r>
              <a:rPr lang="es-ES" sz="2800" i="1" dirty="0" smtClean="0">
                <a:latin typeface="Arial"/>
                <a:cs typeface="Arial"/>
              </a:rPr>
              <a:t>imaginario</a:t>
            </a:r>
            <a:r>
              <a:rPr lang="es-ES" sz="2800" dirty="0" smtClean="0">
                <a:latin typeface="Arial Unicode MS"/>
                <a:cs typeface="Arial Unicode MS"/>
              </a:rPr>
              <a:t>),debido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a </a:t>
            </a:r>
            <a:r>
              <a:rPr lang="es-ES" sz="2800" b="1" spc="-10" dirty="0" smtClean="0">
                <a:latin typeface="Arial"/>
                <a:cs typeface="Arial"/>
              </a:rPr>
              <a:t>Ro&lt;&lt;</a:t>
            </a:r>
            <a:r>
              <a:rPr lang="es-ES" sz="2800" b="1" dirty="0" err="1" smtClean="0">
                <a:latin typeface="Arial"/>
                <a:cs typeface="Arial"/>
              </a:rPr>
              <a:t>Xo</a:t>
            </a:r>
            <a:r>
              <a:rPr lang="es-ES" sz="2800" b="1" dirty="0" smtClean="0">
                <a:latin typeface="Arial"/>
                <a:cs typeface="Arial"/>
              </a:rPr>
              <a:t>,</a:t>
            </a:r>
            <a:r>
              <a:rPr lang="es-ES" sz="2800" b="1" spc="114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Ro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ser</a:t>
            </a:r>
            <a:r>
              <a:rPr lang="es-ES" sz="2800" dirty="0" smtClean="0">
                <a:latin typeface="Arial Unicode MS"/>
                <a:cs typeface="Arial Unicode MS"/>
              </a:rPr>
              <a:t> descuidado.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produce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impedancia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secuencia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cero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igual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reactancia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secuencia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cero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177165" marR="828040" algn="just">
              <a:lnSpc>
                <a:spcPts val="2700"/>
              </a:lnSpc>
              <a:spcBef>
                <a:spcPts val="1010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319405" algn="just">
              <a:lnSpc>
                <a:spcPts val="27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Impedancia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secuencia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cero,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solo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cuyo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punto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estrella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muestra.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toma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principal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cuando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parte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activa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45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instalada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tanque.</a:t>
            </a:r>
            <a:endParaRPr lang="es-ES" sz="2800" dirty="0" smtClean="0">
              <a:latin typeface="Arial Unicode MS"/>
              <a:cs typeface="Arial Unicode MS"/>
            </a:endParaRPr>
          </a:p>
        </p:txBody>
      </p:sp>
      <p:pic>
        <p:nvPicPr>
          <p:cNvPr id="69" name="Imagen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6594" y="988982"/>
            <a:ext cx="9072626" cy="4857784"/>
          </a:xfrm>
          <a:prstGeom prst="rect">
            <a:avLst/>
          </a:prstGeom>
        </p:spPr>
      </p:pic>
      <p:sp>
        <p:nvSpPr>
          <p:cNvPr id="70" name="Rectángulo 69"/>
          <p:cNvSpPr/>
          <p:nvPr/>
        </p:nvSpPr>
        <p:spPr>
          <a:xfrm>
            <a:off x="10433850" y="6489708"/>
            <a:ext cx="7071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4025" algn="just">
              <a:lnSpc>
                <a:spcPct val="100000"/>
              </a:lnSpc>
              <a:spcBef>
                <a:spcPts val="5"/>
              </a:spcBef>
            </a:pPr>
            <a:r>
              <a:rPr lang="es-ES" i="1" dirty="0" smtClean="0">
                <a:latin typeface="Arial"/>
                <a:cs typeface="Arial"/>
              </a:rPr>
              <a:t>Figura</a:t>
            </a:r>
            <a:r>
              <a:rPr lang="es-ES" i="1" spc="114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11.1:</a:t>
            </a:r>
            <a:r>
              <a:rPr lang="es-ES" i="1" spc="12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circuito</a:t>
            </a:r>
            <a:r>
              <a:rPr lang="es-ES" i="1" spc="114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para</a:t>
            </a:r>
            <a:r>
              <a:rPr lang="es-ES" i="1" spc="12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medida</a:t>
            </a:r>
            <a:r>
              <a:rPr lang="es-ES" i="1" spc="114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de</a:t>
            </a:r>
            <a:r>
              <a:rPr lang="es-ES" i="1" spc="12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impedancia</a:t>
            </a:r>
            <a:r>
              <a:rPr lang="es-ES" i="1" spc="114" dirty="0" smtClean="0">
                <a:latin typeface="Arial"/>
                <a:cs typeface="Arial"/>
              </a:rPr>
              <a:t> </a:t>
            </a:r>
            <a:r>
              <a:rPr lang="es-ES" i="1" spc="-10" dirty="0" smtClean="0">
                <a:latin typeface="Arial"/>
                <a:cs typeface="Arial"/>
              </a:rPr>
              <a:t>homopolar</a:t>
            </a:r>
            <a:endParaRPr lang="es-ES" dirty="0" smtClean="0">
              <a:latin typeface="Arial"/>
              <a:cs typeface="Arial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ángulo 67"/>
          <p:cNvSpPr/>
          <p:nvPr/>
        </p:nvSpPr>
        <p:spPr>
          <a:xfrm>
            <a:off x="284956" y="241300"/>
            <a:ext cx="18135600" cy="95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marR="330200" algn="just">
              <a:lnSpc>
                <a:spcPts val="3500"/>
              </a:lnSpc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impedancia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secuencia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cero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infinito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conectados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triángulo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punto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estrella</a:t>
            </a:r>
            <a:r>
              <a:rPr lang="es-ES" sz="2800" dirty="0" smtClean="0">
                <a:latin typeface="Arial Unicode MS"/>
                <a:cs typeface="Arial Unicode MS"/>
              </a:rPr>
              <a:t> no</a:t>
            </a:r>
            <a:r>
              <a:rPr lang="es-ES" sz="2800" spc="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</a:t>
            </a:r>
            <a:r>
              <a:rPr lang="es-ES" sz="2800" spc="45" dirty="0" smtClean="0">
                <a:latin typeface="Arial Unicode MS"/>
                <a:cs typeface="Arial Unicode MS"/>
              </a:rPr>
              <a:t>  conectado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177165" marR="330200" algn="just">
              <a:lnSpc>
                <a:spcPts val="350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318770" algn="just">
              <a:lnSpc>
                <a:spcPts val="35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Cuando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otro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conectado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triángulo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existe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terciario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conectado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en</a:t>
            </a:r>
            <a:r>
              <a:rPr lang="es-ES" sz="2800" dirty="0" smtClean="0">
                <a:latin typeface="Arial Unicode MS"/>
                <a:cs typeface="Arial Unicode MS"/>
              </a:rPr>
              <a:t> triángulo,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impedancia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secuencia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cero,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punto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estrella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cargar</a:t>
            </a:r>
            <a:r>
              <a:rPr lang="es-ES" sz="2800" spc="200" dirty="0" smtClean="0">
                <a:latin typeface="Arial Unicode MS"/>
                <a:cs typeface="Arial Unicode MS"/>
              </a:rPr>
              <a:t>  </a:t>
            </a:r>
            <a:r>
              <a:rPr lang="es-ES" sz="2800" dirty="0" smtClean="0">
                <a:latin typeface="Arial Unicode MS"/>
                <a:cs typeface="Arial Unicode MS"/>
              </a:rPr>
              <a:t>hasta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máx.</a:t>
            </a:r>
            <a:r>
              <a:rPr lang="es-ES" sz="2800" spc="114" dirty="0" smtClean="0">
                <a:latin typeface="Arial Unicode MS"/>
                <a:cs typeface="Arial Unicode MS"/>
              </a:rPr>
              <a:t> de c</a:t>
            </a:r>
            <a:r>
              <a:rPr lang="es-ES" sz="2800" dirty="0" smtClean="0">
                <a:latin typeface="Arial Unicode MS"/>
                <a:cs typeface="Arial Unicode MS"/>
              </a:rPr>
              <a:t>orriente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nominal.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instante,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i="1" dirty="0" smtClean="0">
                <a:latin typeface="Arial"/>
                <a:cs typeface="Arial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estará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i="1" dirty="0" smtClean="0">
                <a:latin typeface="Arial"/>
                <a:cs typeface="Arial"/>
              </a:rPr>
              <a:t>15</a:t>
            </a:r>
            <a:r>
              <a:rPr lang="es-ES" sz="2800" dirty="0" smtClean="0">
                <a:latin typeface="Arial Unicode MS"/>
                <a:cs typeface="Arial Unicode MS"/>
              </a:rPr>
              <a:t>% y </a:t>
            </a:r>
            <a:r>
              <a:rPr lang="es-ES" sz="2800" i="1" dirty="0" smtClean="0">
                <a:latin typeface="Arial"/>
                <a:cs typeface="Arial"/>
              </a:rPr>
              <a:t>27</a:t>
            </a:r>
            <a:r>
              <a:rPr lang="es-ES" sz="2800" dirty="0" smtClean="0">
                <a:latin typeface="Arial Unicode MS"/>
                <a:cs typeface="Arial Unicode MS"/>
              </a:rPr>
              <a:t>% 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fase-</a:t>
            </a:r>
            <a:r>
              <a:rPr lang="es-ES" sz="2800" spc="-10" dirty="0" smtClean="0">
                <a:latin typeface="Arial Unicode MS"/>
                <a:cs typeface="Arial Unicode MS"/>
              </a:rPr>
              <a:t>neutro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transformador.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En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casos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exista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flujo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magnético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contrario,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ejemplo,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conectados</a:t>
            </a:r>
            <a:r>
              <a:rPr lang="es-ES" sz="2800" spc="4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estrella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tienen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terciarios,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máx.</a:t>
            </a:r>
            <a:r>
              <a:rPr lang="es-ES" sz="2800" i="1" dirty="0" smtClean="0">
                <a:latin typeface="Arial"/>
                <a:cs typeface="Arial"/>
              </a:rPr>
              <a:t>0,3</a:t>
            </a:r>
            <a:r>
              <a:rPr lang="es-ES" sz="2800" i="1" spc="120" dirty="0" smtClean="0">
                <a:latin typeface="Arial"/>
                <a:cs typeface="Arial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XI</a:t>
            </a:r>
            <a:r>
              <a:rPr lang="es-ES" sz="2800" i="1" dirty="0" smtClean="0">
                <a:latin typeface="Arial"/>
                <a:cs typeface="Arial"/>
              </a:rPr>
              <a:t>N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evitar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</a:t>
            </a:r>
            <a:r>
              <a:rPr lang="es-ES" sz="2800" spc="200" dirty="0" smtClean="0">
                <a:latin typeface="Arial Unicode MS"/>
                <a:cs typeface="Arial Unicode MS"/>
              </a:rPr>
              <a:t> 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excesiva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partes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metálicas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construcción.</a:t>
            </a:r>
          </a:p>
          <a:p>
            <a:pPr marL="177165" marR="318770" algn="just">
              <a:lnSpc>
                <a:spcPts val="350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325120" algn="just">
              <a:lnSpc>
                <a:spcPts val="3500"/>
              </a:lnSpc>
              <a:spcBef>
                <a:spcPts val="5"/>
              </a:spcBef>
            </a:pPr>
            <a:r>
              <a:rPr lang="es-ES" sz="2800" spc="-50" dirty="0" smtClean="0">
                <a:latin typeface="Arial Unicode MS"/>
                <a:cs typeface="Arial Unicode MS"/>
              </a:rPr>
              <a:t>Se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decir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ambos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conectados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estrella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cuyos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puntos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</a:t>
            </a:r>
            <a:r>
              <a:rPr lang="es-ES" sz="2800" dirty="0" smtClean="0">
                <a:latin typeface="Arial Unicode MS"/>
                <a:cs typeface="Arial Unicode MS"/>
              </a:rPr>
              <a:t> estrella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sacan,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hay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dos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impedancias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secuencia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cero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diferentes.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3500"/>
              </a:lnSpc>
              <a:spcBef>
                <a:spcPts val="4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297815" indent="-121285" algn="just">
              <a:lnSpc>
                <a:spcPts val="3500"/>
              </a:lnSpc>
              <a:buAutoNum type="alphaLcPeriod"/>
              <a:tabLst>
                <a:tab pos="298450" algn="l"/>
                <a:tab pos="2597150" algn="l"/>
              </a:tabLst>
            </a:pPr>
            <a:r>
              <a:rPr lang="es-ES" sz="2800" b="1" dirty="0" smtClean="0">
                <a:latin typeface="Arial"/>
                <a:cs typeface="Arial"/>
              </a:rPr>
              <a:t> Impedancia</a:t>
            </a:r>
            <a:r>
              <a:rPr lang="es-ES" sz="2800" b="1" spc="7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</a:t>
            </a:r>
            <a:r>
              <a:rPr lang="es-ES" sz="2800" b="1" spc="7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secuencia</a:t>
            </a:r>
            <a:r>
              <a:rPr lang="es-ES" sz="2800" b="1" spc="7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cero</a:t>
            </a:r>
            <a:r>
              <a:rPr lang="es-ES" sz="2800" b="1" spc="7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en vacío	  </a:t>
            </a:r>
            <a:r>
              <a:rPr lang="es-ES" sz="2800" b="1" spc="-37" baseline="-7575" dirty="0" smtClean="0">
                <a:latin typeface="Arial"/>
                <a:cs typeface="Arial"/>
              </a:rPr>
              <a:t>Z</a:t>
            </a:r>
            <a:r>
              <a:rPr lang="es-ES" sz="2800" b="1" spc="-37" baseline="-11904" dirty="0" smtClean="0">
                <a:latin typeface="Arial"/>
                <a:cs typeface="Arial"/>
              </a:rPr>
              <a:t>00</a:t>
            </a:r>
            <a:endParaRPr lang="es-ES" sz="2800" b="1" baseline="-11904" dirty="0" smtClean="0">
              <a:latin typeface="Arial"/>
              <a:cs typeface="Arial"/>
            </a:endParaRPr>
          </a:p>
          <a:p>
            <a:pPr marL="337820" marR="712470" algn="just">
              <a:lnSpc>
                <a:spcPts val="3500"/>
              </a:lnSpc>
              <a:spcBef>
                <a:spcPts val="2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Cuando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conectados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estrella,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otro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dejan abiertos.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3500"/>
              </a:lnSpc>
              <a:spcBef>
                <a:spcPts val="40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292735" indent="-116205" algn="just">
              <a:lnSpc>
                <a:spcPts val="3500"/>
              </a:lnSpc>
              <a:buAutoNum type="alphaLcPeriod" startAt="2"/>
              <a:tabLst>
                <a:tab pos="293370" algn="l"/>
                <a:tab pos="3197225" algn="l"/>
              </a:tabLst>
            </a:pPr>
            <a:r>
              <a:rPr lang="es-ES" sz="2800" b="1" dirty="0" smtClean="0">
                <a:latin typeface="Arial"/>
                <a:cs typeface="Arial"/>
              </a:rPr>
              <a:t> Impedancia</a:t>
            </a:r>
            <a:r>
              <a:rPr lang="es-ES" sz="2800" b="1" spc="7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</a:t>
            </a:r>
            <a:r>
              <a:rPr lang="es-ES" sz="2800" b="1" spc="7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secuencia</a:t>
            </a:r>
            <a:r>
              <a:rPr lang="es-ES" sz="2800" b="1" spc="75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cero</a:t>
            </a:r>
            <a:r>
              <a:rPr lang="es-ES" sz="2800" b="1" spc="70" dirty="0" smtClean="0">
                <a:latin typeface="Arial"/>
                <a:cs typeface="Arial"/>
              </a:rPr>
              <a:t> </a:t>
            </a:r>
            <a:r>
              <a:rPr lang="es-ES" sz="2800" b="1" dirty="0" smtClean="0">
                <a:latin typeface="Arial"/>
                <a:cs typeface="Arial"/>
              </a:rPr>
              <a:t>de</a:t>
            </a:r>
            <a:r>
              <a:rPr lang="es-ES" sz="2800" b="1" spc="75" dirty="0" smtClean="0">
                <a:latin typeface="Arial"/>
                <a:cs typeface="Arial"/>
              </a:rPr>
              <a:t> </a:t>
            </a:r>
            <a:r>
              <a:rPr lang="es-ES" sz="2800" b="1" spc="-10" dirty="0" smtClean="0">
                <a:latin typeface="Arial"/>
                <a:cs typeface="Arial"/>
              </a:rPr>
              <a:t>cortocircuito</a:t>
            </a:r>
            <a:r>
              <a:rPr lang="es-ES" sz="2800" b="1" dirty="0" smtClean="0">
                <a:latin typeface="Arial"/>
                <a:cs typeface="Arial"/>
              </a:rPr>
              <a:t>	</a:t>
            </a:r>
            <a:r>
              <a:rPr lang="es-ES" sz="2800" b="1" spc="-37" baseline="-7575" dirty="0" smtClean="0">
                <a:latin typeface="Arial"/>
                <a:cs typeface="Arial"/>
              </a:rPr>
              <a:t>Z</a:t>
            </a:r>
            <a:r>
              <a:rPr lang="es-ES" sz="2800" b="1" spc="-37" baseline="-11904" dirty="0" smtClean="0">
                <a:latin typeface="Arial"/>
                <a:cs typeface="Arial"/>
              </a:rPr>
              <a:t>0K</a:t>
            </a:r>
            <a:endParaRPr lang="es-ES" sz="2800" b="1" baseline="-11904" dirty="0" smtClean="0">
              <a:latin typeface="Arial"/>
              <a:cs typeface="Arial"/>
            </a:endParaRPr>
          </a:p>
          <a:p>
            <a:pPr marL="356870" marR="480059" algn="just">
              <a:lnSpc>
                <a:spcPts val="3500"/>
              </a:lnSpc>
              <a:spcBef>
                <a:spcPts val="1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Cuando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conectados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estrella,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otro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del</a:t>
            </a:r>
            <a:r>
              <a:rPr lang="es-ES" sz="2800" dirty="0" smtClean="0">
                <a:latin typeface="Arial Unicode MS"/>
                <a:cs typeface="Arial Unicode MS"/>
              </a:rPr>
              <a:t> punto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estrella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cortocircuitan.</a:t>
            </a:r>
            <a:endParaRPr lang="es-ES" sz="2800" dirty="0">
              <a:latin typeface="Arial Unicode MS"/>
              <a:cs typeface="Arial Unicode MS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825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742156" y="393700"/>
            <a:ext cx="1775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>
              <a:lnSpc>
                <a:spcPct val="100000"/>
              </a:lnSpc>
              <a:spcBef>
                <a:spcPts val="5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177165">
              <a:lnSpc>
                <a:spcPct val="100000"/>
              </a:lnSpc>
              <a:spcBef>
                <a:spcPts val="5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impedancia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secuencia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cero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dar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porcentaje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impedancia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fase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nominal.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En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caso:</a:t>
            </a:r>
            <a:endParaRPr lang="es-ES" sz="3600" dirty="0" smtClean="0">
              <a:latin typeface="Times New Roman"/>
              <a:cs typeface="Times New Roman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56" y="1460500"/>
            <a:ext cx="8686800" cy="44196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Rectángulo 126"/>
          <p:cNvSpPr/>
          <p:nvPr/>
        </p:nvSpPr>
        <p:spPr>
          <a:xfrm>
            <a:off x="208756" y="393700"/>
            <a:ext cx="18592800" cy="6089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algn="just">
              <a:lnSpc>
                <a:spcPct val="100000"/>
              </a:lnSpc>
            </a:pP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12.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  </a:t>
            </a: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MEDIDA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50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ARMÓNICOS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50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25" dirty="0" smtClean="0">
                <a:solidFill>
                  <a:srgbClr val="00007F"/>
                </a:solidFill>
                <a:latin typeface="Arial"/>
                <a:cs typeface="Arial"/>
              </a:rPr>
              <a:t>CORRIENTE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Y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 TENSIÓN</a:t>
            </a:r>
            <a:endParaRPr lang="es-ES" sz="2800" dirty="0" smtClean="0">
              <a:latin typeface="Arial"/>
              <a:cs typeface="Arial"/>
            </a:endParaRPr>
          </a:p>
          <a:p>
            <a:pPr marL="177165" marR="374015" algn="just">
              <a:lnSpc>
                <a:spcPct val="120000"/>
              </a:lnSpc>
              <a:spcBef>
                <a:spcPts val="88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Generalmente,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nominal,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relación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armónicos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inferior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1%.</a:t>
            </a:r>
            <a:r>
              <a:rPr lang="es-ES" sz="2800" dirty="0" smtClean="0">
                <a:latin typeface="Arial Unicode MS"/>
                <a:cs typeface="Arial Unicode MS"/>
              </a:rPr>
              <a:t> Por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tanto;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importante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operadores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transformadores,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pero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requerida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tener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idea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valor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177165" marR="374015" algn="just">
              <a:lnSpc>
                <a:spcPct val="120000"/>
              </a:lnSpc>
              <a:spcBef>
                <a:spcPts val="880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417830" algn="just">
              <a:lnSpc>
                <a:spcPct val="106100"/>
              </a:lnSpc>
              <a:spcBef>
                <a:spcPts val="944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magnitud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componente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armónica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depende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material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núcleo,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grado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excitación,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diseño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núcleo,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conexiones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impedancia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alimentación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177165" marR="417830" algn="just">
              <a:lnSpc>
                <a:spcPct val="106100"/>
              </a:lnSpc>
              <a:spcBef>
                <a:spcPts val="944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374650" algn="just">
              <a:lnSpc>
                <a:spcPct val="120000"/>
              </a:lnSpc>
              <a:spcBef>
                <a:spcPts val="90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armónicos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 vacío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corriente </a:t>
            </a:r>
            <a:r>
              <a:rPr lang="es-ES" sz="2800" dirty="0" smtClean="0">
                <a:latin typeface="Arial Unicode MS"/>
                <a:cs typeface="Arial Unicode MS"/>
              </a:rPr>
              <a:t>en vacío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(sección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4).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diagrama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armónicos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fig.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12.1.</a:t>
            </a:r>
            <a:endParaRPr lang="es-ES" sz="2800" dirty="0" smtClean="0">
              <a:latin typeface="Arial Unicode MS"/>
              <a:cs typeface="Arial Unicode MS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5933256" y="10061608"/>
            <a:ext cx="709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4025" algn="just">
              <a:lnSpc>
                <a:spcPct val="100000"/>
              </a:lnSpc>
            </a:pPr>
            <a:r>
              <a:rPr lang="es-ES" i="1" dirty="0" smtClean="0">
                <a:latin typeface="Arial"/>
                <a:cs typeface="Arial"/>
              </a:rPr>
              <a:t>Figura</a:t>
            </a:r>
            <a:r>
              <a:rPr lang="es-ES" i="1" spc="9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12.1:</a:t>
            </a:r>
            <a:r>
              <a:rPr lang="es-ES" i="1" spc="9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Diagrama</a:t>
            </a:r>
            <a:r>
              <a:rPr lang="es-ES" i="1" spc="10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de</a:t>
            </a:r>
            <a:r>
              <a:rPr lang="es-ES" i="1" spc="9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circuito</a:t>
            </a:r>
            <a:r>
              <a:rPr lang="es-ES" i="1" spc="10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de</a:t>
            </a:r>
            <a:r>
              <a:rPr lang="es-ES" i="1" spc="9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medición</a:t>
            </a:r>
            <a:r>
              <a:rPr lang="es-ES" i="1" spc="10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de</a:t>
            </a:r>
            <a:r>
              <a:rPr lang="es-ES" i="1" spc="95" dirty="0" smtClean="0">
                <a:latin typeface="Arial"/>
                <a:cs typeface="Arial"/>
              </a:rPr>
              <a:t> </a:t>
            </a:r>
            <a:r>
              <a:rPr lang="es-ES" i="1" spc="-10" dirty="0" smtClean="0">
                <a:latin typeface="Arial"/>
                <a:cs typeface="Arial"/>
              </a:rPr>
              <a:t>armónicos</a:t>
            </a:r>
            <a:endParaRPr lang="es-ES" dirty="0">
              <a:latin typeface="Arial"/>
              <a:cs typeface="Arial"/>
            </a:endParaRPr>
          </a:p>
        </p:txBody>
      </p:sp>
      <p:pic>
        <p:nvPicPr>
          <p:cNvPr id="132" name="Imagen 1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8876" y="5775328"/>
            <a:ext cx="9269567" cy="427268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Rectángulo 126"/>
          <p:cNvSpPr/>
          <p:nvPr/>
        </p:nvSpPr>
        <p:spPr>
          <a:xfrm>
            <a:off x="208756" y="393700"/>
            <a:ext cx="18288000" cy="8847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marR="345440" algn="just">
              <a:lnSpc>
                <a:spcPct val="127699"/>
              </a:lnSpc>
              <a:spcBef>
                <a:spcPts val="91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forma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onda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alimentación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laboratorio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exactamente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sinusoidal.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forma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</a:t>
            </a:r>
            <a:r>
              <a:rPr lang="es-ES" sz="2800" dirty="0" smtClean="0">
                <a:latin typeface="Arial Unicode MS"/>
                <a:cs typeface="Arial Unicode MS"/>
              </a:rPr>
              <a:t> tensión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alimentación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diferir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forma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sinusoidal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debido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deterioro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 vacío.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</a:p>
          <a:p>
            <a:pPr marL="177165" marR="345440" algn="just">
              <a:lnSpc>
                <a:spcPct val="127699"/>
              </a:lnSpc>
              <a:spcBef>
                <a:spcPts val="910"/>
              </a:spcBef>
            </a:pPr>
            <a:endParaRPr lang="es-ES" sz="2800" spc="125" dirty="0">
              <a:latin typeface="Arial Unicode MS"/>
              <a:cs typeface="Arial Unicode MS"/>
            </a:endParaRPr>
          </a:p>
          <a:p>
            <a:pPr marL="177165" marR="345440" algn="just">
              <a:lnSpc>
                <a:spcPct val="127699"/>
              </a:lnSpc>
              <a:spcBef>
                <a:spcPts val="91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superar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este</a:t>
            </a:r>
            <a:r>
              <a:rPr lang="es-ES" sz="2800" spc="4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evento,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características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magnéticas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mantienen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región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lineal,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eligiendo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los</a:t>
            </a:r>
            <a:r>
              <a:rPr lang="es-ES" sz="2800" dirty="0" smtClean="0">
                <a:latin typeface="Arial Unicode MS"/>
                <a:cs typeface="Arial Unicode MS"/>
              </a:rPr>
              <a:t> grupos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conexión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apropiados.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endParaRPr lang="es-ES" sz="2800" spc="105" dirty="0" smtClean="0">
              <a:latin typeface="Arial Unicode MS"/>
              <a:cs typeface="Arial Unicode MS"/>
            </a:endParaRPr>
          </a:p>
          <a:p>
            <a:pPr marL="177165" marR="345440" algn="just">
              <a:lnSpc>
                <a:spcPct val="127699"/>
              </a:lnSpc>
              <a:spcBef>
                <a:spcPts val="910"/>
              </a:spcBef>
            </a:pPr>
            <a:endParaRPr lang="es-ES" sz="2800" spc="105" dirty="0">
              <a:latin typeface="Arial Unicode MS"/>
              <a:cs typeface="Arial Unicode MS"/>
            </a:endParaRPr>
          </a:p>
          <a:p>
            <a:pPr marL="177165" marR="345440" algn="just">
              <a:lnSpc>
                <a:spcPct val="127699"/>
              </a:lnSpc>
              <a:spcBef>
                <a:spcPts val="91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Dado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toman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través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</a:t>
            </a:r>
            <a:r>
              <a:rPr lang="es-ES" sz="2800" spc="400" dirty="0" smtClean="0">
                <a:latin typeface="Arial Unicode MS"/>
                <a:cs typeface="Arial Unicode MS"/>
              </a:rPr>
              <a:t> 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hasta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analizador,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regiones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operación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deben</a:t>
            </a:r>
            <a:r>
              <a:rPr lang="es-ES" sz="2800" dirty="0" smtClean="0">
                <a:latin typeface="Arial Unicode MS"/>
                <a:cs typeface="Arial Unicode MS"/>
              </a:rPr>
              <a:t> ser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lineales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producir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armónicos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adicionales.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20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582930" indent="-635" algn="just">
              <a:lnSpc>
                <a:spcPct val="101200"/>
              </a:lnSpc>
            </a:pPr>
            <a:r>
              <a:rPr lang="es-ES" sz="2800" spc="-60" dirty="0" smtClean="0">
                <a:latin typeface="Arial Unicode MS"/>
                <a:cs typeface="Arial Unicode MS"/>
              </a:rPr>
              <a:t>Se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realizan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mediciones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cada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fase.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Normalmente se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miden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armónicos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</a:p>
          <a:p>
            <a:pPr marL="177165" marR="582930" indent="-635" algn="just">
              <a:lnSpc>
                <a:spcPct val="101200"/>
              </a:lnSpc>
            </a:pPr>
            <a:endParaRPr lang="es-ES" sz="2800" spc="155" dirty="0">
              <a:latin typeface="Arial Unicode MS"/>
              <a:cs typeface="Arial Unicode MS"/>
            </a:endParaRPr>
          </a:p>
          <a:p>
            <a:pPr marL="177165" marR="582930" indent="-635" algn="just">
              <a:lnSpc>
                <a:spcPct val="1012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son </a:t>
            </a:r>
            <a:r>
              <a:rPr lang="es-ES" sz="2800" dirty="0" smtClean="0">
                <a:latin typeface="Arial Unicode MS"/>
                <a:cs typeface="Arial Unicode MS"/>
              </a:rPr>
              <a:t>comparativamente</a:t>
            </a:r>
            <a:r>
              <a:rPr lang="es-ES" sz="2800" spc="3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más</a:t>
            </a:r>
            <a:r>
              <a:rPr lang="es-ES" sz="2800" spc="33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fuertes.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ts val="480"/>
              </a:lnSpc>
              <a:spcBef>
                <a:spcPts val="880"/>
              </a:spcBef>
              <a:tabLst>
                <a:tab pos="2816860" algn="l"/>
                <a:tab pos="3258185" algn="l"/>
              </a:tabLst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efectivo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 vacío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es:</a:t>
            </a:r>
            <a:r>
              <a:rPr lang="es-ES" sz="2800" dirty="0" smtClean="0">
                <a:latin typeface="Arial Unicode MS"/>
                <a:cs typeface="Arial Unicode MS"/>
              </a:rPr>
              <a:t>	</a:t>
            </a:r>
            <a:endParaRPr lang="es-ES" sz="2800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lang="es-ES" sz="2800" dirty="0" smtClean="0">
              <a:latin typeface="Times New Roman"/>
              <a:cs typeface="Times New Roman"/>
            </a:endParaRPr>
          </a:p>
        </p:txBody>
      </p:sp>
      <p:pic>
        <p:nvPicPr>
          <p:cNvPr id="129" name="Imagen 1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0710" y="7847030"/>
            <a:ext cx="2810272" cy="1448265"/>
          </a:xfrm>
          <a:prstGeom prst="rect">
            <a:avLst/>
          </a:prstGeom>
        </p:spPr>
      </p:pic>
      <p:pic>
        <p:nvPicPr>
          <p:cNvPr id="131" name="Imagen 1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5090" y="5775328"/>
            <a:ext cx="3733800" cy="6682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331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84956" y="31750"/>
            <a:ext cx="18211800" cy="10317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20"/>
              </a:spcBef>
            </a:pPr>
            <a:endParaRPr lang="es-ES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ct val="100000"/>
              </a:lnSpc>
              <a:spcBef>
                <a:spcPts val="5"/>
              </a:spcBef>
            </a:pP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13.</a:t>
            </a:r>
            <a:r>
              <a:rPr lang="es-ES" sz="2800" b="1" spc="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MEDIDA</a:t>
            </a:r>
            <a:r>
              <a:rPr lang="es-ES" sz="2800" b="1" spc="1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50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2800" b="1" spc="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35" dirty="0" smtClean="0">
                <a:solidFill>
                  <a:srgbClr val="00007F"/>
                </a:solidFill>
                <a:latin typeface="Arial"/>
                <a:cs typeface="Arial"/>
              </a:rPr>
              <a:t>LA</a:t>
            </a:r>
            <a:r>
              <a:rPr lang="es-ES" sz="2800" b="1" spc="1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40" dirty="0" smtClean="0">
                <a:solidFill>
                  <a:srgbClr val="00007F"/>
                </a:solidFill>
                <a:latin typeface="Arial"/>
                <a:cs typeface="Arial"/>
              </a:rPr>
              <a:t>RESISTENCIA</a:t>
            </a:r>
            <a:r>
              <a:rPr lang="es-ES" sz="2800" b="1" spc="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50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2800" b="1" spc="1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AISLAMIENTO</a:t>
            </a:r>
            <a:endParaRPr lang="es-ES" sz="2800" dirty="0" smtClean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5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334645" algn="just">
              <a:lnSpc>
                <a:spcPct val="106700"/>
              </a:lnSpc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propósito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determinar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fuga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aislamiento.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Esta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corriente </a:t>
            </a:r>
            <a:r>
              <a:rPr lang="es-ES" sz="2800" dirty="0" smtClean="0">
                <a:latin typeface="Arial Unicode MS"/>
                <a:cs typeface="Arial Unicode MS"/>
              </a:rPr>
              <a:t>cambia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humedad,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contenido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impurezas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aislamiento.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5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307975" algn="just">
              <a:lnSpc>
                <a:spcPct val="1020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Además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resultado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mediciones,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comparación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mediciones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periódicas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proporciona </a:t>
            </a:r>
            <a:r>
              <a:rPr lang="es-ES" sz="2800" dirty="0" smtClean="0">
                <a:latin typeface="Arial Unicode MS"/>
                <a:cs typeface="Arial Unicode MS"/>
              </a:rPr>
              <a:t>información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sobre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estado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aislamiento.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endParaRPr lang="es-ES" sz="2800" spc="150" dirty="0" smtClean="0">
              <a:latin typeface="Arial Unicode MS"/>
              <a:cs typeface="Arial Unicode MS"/>
            </a:endParaRPr>
          </a:p>
          <a:p>
            <a:pPr marL="177165" marR="307975" algn="just">
              <a:lnSpc>
                <a:spcPct val="102000"/>
              </a:lnSpc>
            </a:pPr>
            <a:endParaRPr lang="es-ES" sz="2800" spc="150" dirty="0">
              <a:latin typeface="Arial Unicode MS"/>
              <a:cs typeface="Arial Unicode MS"/>
            </a:endParaRPr>
          </a:p>
          <a:p>
            <a:pPr marL="177165" marR="307975" algn="just">
              <a:lnSpc>
                <a:spcPct val="1020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poder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comparar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deben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estar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misma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temperatura </a:t>
            </a:r>
            <a:r>
              <a:rPr lang="es-ES" sz="2800" dirty="0" smtClean="0">
                <a:latin typeface="Arial Unicode MS"/>
                <a:cs typeface="Arial Unicode MS"/>
              </a:rPr>
              <a:t>(por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ejemplo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 </a:t>
            </a:r>
            <a:r>
              <a:rPr lang="es-ES" sz="2800" i="1" dirty="0" smtClean="0">
                <a:latin typeface="Arial"/>
                <a:cs typeface="Arial"/>
              </a:rPr>
              <a:t>20°C  (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20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referencia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).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177165" marR="459105" algn="just">
              <a:lnSpc>
                <a:spcPct val="120000"/>
              </a:lnSpc>
              <a:spcBef>
                <a:spcPts val="1105"/>
              </a:spcBef>
            </a:pPr>
            <a:endParaRPr lang="es-ES" sz="2800" spc="-30" dirty="0" smtClean="0">
              <a:latin typeface="Arial Unicode MS"/>
              <a:cs typeface="Arial Unicode MS"/>
            </a:endParaRPr>
          </a:p>
          <a:p>
            <a:pPr marL="177165" marR="459105" algn="just">
              <a:lnSpc>
                <a:spcPct val="120000"/>
              </a:lnSpc>
              <a:spcBef>
                <a:spcPts val="1105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"método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tiempo"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mejores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métodos,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es</a:t>
            </a:r>
            <a:r>
              <a:rPr lang="es-ES" sz="2800" dirty="0" smtClean="0">
                <a:latin typeface="Arial Unicode MS"/>
                <a:cs typeface="Arial Unicode MS"/>
              </a:rPr>
              <a:t> simple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resultados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correctos.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382270" algn="just">
              <a:lnSpc>
                <a:spcPct val="112700"/>
              </a:lnSpc>
              <a:spcBef>
                <a:spcPts val="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medidor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voltaje </a:t>
            </a:r>
            <a:r>
              <a:rPr lang="es-ES" sz="2800" i="1" dirty="0" smtClean="0">
                <a:latin typeface="Arial"/>
                <a:cs typeface="Arial"/>
              </a:rPr>
              <a:t>1000</a:t>
            </a:r>
            <a:r>
              <a:rPr lang="es-ES" sz="2800" i="1" spc="75" dirty="0" smtClean="0">
                <a:latin typeface="Arial"/>
                <a:cs typeface="Arial"/>
              </a:rPr>
              <a:t> </a:t>
            </a:r>
            <a:r>
              <a:rPr lang="es-ES" sz="2800" i="1" spc="-70" dirty="0" smtClean="0">
                <a:latin typeface="Arial"/>
                <a:cs typeface="Arial"/>
              </a:rPr>
              <a:t>V</a:t>
            </a:r>
            <a:r>
              <a:rPr lang="es-ES" sz="2800" i="1" spc="80" dirty="0" smtClean="0">
                <a:latin typeface="Arial"/>
                <a:cs typeface="Arial"/>
              </a:rPr>
              <a:t> </a:t>
            </a:r>
            <a:r>
              <a:rPr lang="es-ES" sz="2800" i="1" spc="-10" dirty="0" smtClean="0">
                <a:latin typeface="Arial"/>
                <a:cs typeface="Arial"/>
              </a:rPr>
              <a:t>CC </a:t>
            </a:r>
            <a:r>
              <a:rPr lang="es-ES" sz="2800" spc="-10" dirty="0" smtClean="0">
                <a:latin typeface="Arial Unicode MS"/>
                <a:cs typeface="Arial Unicode MS"/>
              </a:rPr>
              <a:t>o </a:t>
            </a:r>
            <a:r>
              <a:rPr lang="es-ES" sz="2800" i="1" spc="-10" dirty="0" smtClean="0">
                <a:latin typeface="Arial"/>
                <a:cs typeface="Arial"/>
              </a:rPr>
              <a:t>5000</a:t>
            </a:r>
            <a:r>
              <a:rPr lang="es-ES" sz="2800" i="1" spc="75" dirty="0" smtClean="0">
                <a:latin typeface="Arial"/>
                <a:cs typeface="Arial"/>
              </a:rPr>
              <a:t> </a:t>
            </a:r>
            <a:r>
              <a:rPr lang="es-ES" sz="2800" i="1" spc="-70" dirty="0" smtClean="0">
                <a:latin typeface="Arial"/>
                <a:cs typeface="Arial"/>
              </a:rPr>
              <a:t>V</a:t>
            </a:r>
            <a:r>
              <a:rPr lang="es-ES" sz="2800" i="1" spc="80" dirty="0" smtClean="0">
                <a:latin typeface="Arial"/>
                <a:cs typeface="Arial"/>
              </a:rPr>
              <a:t> </a:t>
            </a:r>
            <a:r>
              <a:rPr lang="es-ES" sz="2800" i="1" spc="-65" dirty="0" smtClean="0">
                <a:latin typeface="Arial"/>
                <a:cs typeface="Arial"/>
              </a:rPr>
              <a:t>CC</a:t>
            </a:r>
            <a:r>
              <a:rPr lang="es-ES" sz="2800" spc="-65" dirty="0" smtClean="0">
                <a:latin typeface="Arial Unicode MS"/>
                <a:cs typeface="Arial Unicode MS"/>
              </a:rPr>
              <a:t>.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endParaRPr lang="es-ES" sz="2800" spc="75" dirty="0" smtClean="0">
              <a:latin typeface="Arial Unicode MS"/>
              <a:cs typeface="Arial Unicode MS"/>
            </a:endParaRPr>
          </a:p>
          <a:p>
            <a:pPr marL="177165" marR="382270" algn="just">
              <a:lnSpc>
                <a:spcPct val="112700"/>
              </a:lnSpc>
              <a:spcBef>
                <a:spcPts val="5"/>
              </a:spcBef>
            </a:pPr>
            <a:endParaRPr lang="es-ES" sz="2800" spc="75" dirty="0">
              <a:latin typeface="Arial Unicode MS"/>
              <a:cs typeface="Arial Unicode MS"/>
            </a:endParaRPr>
          </a:p>
          <a:p>
            <a:pPr marL="177165" marR="382270" algn="just">
              <a:lnSpc>
                <a:spcPct val="112700"/>
              </a:lnSpc>
              <a:spcBef>
                <a:spcPts val="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Cada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separado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conectando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probar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y</a:t>
            </a:r>
            <a:r>
              <a:rPr lang="es-ES" sz="2800" dirty="0" smtClean="0">
                <a:latin typeface="Arial Unicode MS"/>
                <a:cs typeface="Arial Unicode MS"/>
              </a:rPr>
              <a:t> tierra.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endParaRPr lang="es-ES" sz="2800" spc="150" dirty="0" smtClean="0">
              <a:latin typeface="Arial Unicode MS"/>
              <a:cs typeface="Arial Unicode MS"/>
            </a:endParaRPr>
          </a:p>
          <a:p>
            <a:pPr marL="177165" marR="382270" algn="just">
              <a:lnSpc>
                <a:spcPct val="112700"/>
              </a:lnSpc>
              <a:spcBef>
                <a:spcPts val="5"/>
              </a:spcBef>
            </a:pPr>
            <a:endParaRPr lang="es-ES" sz="2800" spc="150" dirty="0">
              <a:latin typeface="Arial Unicode MS"/>
              <a:cs typeface="Arial Unicode MS"/>
            </a:endParaRPr>
          </a:p>
          <a:p>
            <a:pPr marL="177165" marR="382270" algn="just">
              <a:lnSpc>
                <a:spcPct val="112700"/>
              </a:lnSpc>
              <a:spcBef>
                <a:spcPts val="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Mientras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otros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están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conectados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protección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instrumento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prueba.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humedad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registran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prueba.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25"/>
              </a:spcBef>
            </a:pPr>
            <a:endParaRPr lang="es-ES" dirty="0" smtClean="0">
              <a:latin typeface="Times New Roman"/>
              <a:cs typeface="Times New Roman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84956" y="31750"/>
            <a:ext cx="18211800" cy="4583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20"/>
              </a:spcBef>
            </a:pPr>
            <a:endParaRPr lang="es-ES" dirty="0" smtClean="0">
              <a:latin typeface="Times New Roman"/>
              <a:cs typeface="Times New Roman"/>
            </a:endParaRPr>
          </a:p>
          <a:p>
            <a:pPr marL="177165" marR="422909" algn="just">
              <a:lnSpc>
                <a:spcPct val="128000"/>
              </a:lnSpc>
              <a:spcBef>
                <a:spcPts val="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valores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 </a:t>
            </a:r>
            <a:r>
              <a:rPr lang="es-ES" sz="2800" i="1" dirty="0" smtClean="0">
                <a:latin typeface="Arial"/>
                <a:cs typeface="Arial"/>
              </a:rPr>
              <a:t>R15,</a:t>
            </a:r>
            <a:r>
              <a:rPr lang="es-ES" sz="2800" i="1" spc="85" dirty="0" smtClean="0">
                <a:latin typeface="Arial"/>
                <a:cs typeface="Arial"/>
              </a:rPr>
              <a:t> </a:t>
            </a:r>
            <a:r>
              <a:rPr lang="es-ES" sz="2800" i="1" spc="-20" dirty="0" smtClean="0">
                <a:latin typeface="Arial"/>
                <a:cs typeface="Arial"/>
              </a:rPr>
              <a:t>R30,</a:t>
            </a:r>
            <a:r>
              <a:rPr lang="es-ES" sz="2800" i="1" spc="85" dirty="0" smtClean="0">
                <a:latin typeface="Arial"/>
                <a:cs typeface="Arial"/>
              </a:rPr>
              <a:t> </a:t>
            </a:r>
            <a:r>
              <a:rPr lang="es-ES" sz="2800" i="1" spc="-20" dirty="0" smtClean="0">
                <a:latin typeface="Arial"/>
                <a:cs typeface="Arial"/>
              </a:rPr>
              <a:t>R45 </a:t>
            </a:r>
            <a:r>
              <a:rPr lang="es-ES" sz="2800" spc="-20" dirty="0" smtClean="0">
                <a:latin typeface="Arial Unicode MS"/>
                <a:cs typeface="Arial Unicode MS"/>
              </a:rPr>
              <a:t>y </a:t>
            </a:r>
            <a:r>
              <a:rPr lang="es-ES" sz="2800" i="1" spc="-20" dirty="0" smtClean="0">
                <a:latin typeface="Arial"/>
                <a:cs typeface="Arial"/>
              </a:rPr>
              <a:t>R60 </a:t>
            </a:r>
            <a:r>
              <a:rPr lang="es-ES" sz="2800" spc="-20" dirty="0" smtClean="0">
                <a:latin typeface="Arial Unicode MS"/>
                <a:cs typeface="Arial Unicode MS"/>
              </a:rPr>
              <a:t>se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toman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i="1" dirty="0" smtClean="0">
                <a:latin typeface="Arial"/>
                <a:cs typeface="Arial"/>
              </a:rPr>
              <a:t>15</a:t>
            </a:r>
            <a:r>
              <a:rPr lang="es-ES" sz="2800" i="1" spc="8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s,</a:t>
            </a:r>
            <a:r>
              <a:rPr lang="es-ES" sz="2800" i="1" spc="8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30</a:t>
            </a:r>
            <a:r>
              <a:rPr lang="es-ES" sz="2800" i="1" spc="8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s,</a:t>
            </a:r>
            <a:r>
              <a:rPr lang="es-ES" sz="2800" i="1" spc="8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45</a:t>
            </a:r>
            <a:r>
              <a:rPr lang="es-ES" sz="2800" i="1" spc="8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s </a:t>
            </a:r>
            <a:r>
              <a:rPr lang="es-ES" sz="2800" dirty="0" smtClean="0">
                <a:latin typeface="Arial Unicode MS"/>
                <a:cs typeface="Arial Unicode MS"/>
              </a:rPr>
              <a:t>y </a:t>
            </a:r>
            <a:r>
              <a:rPr lang="es-ES" sz="2800" i="1" dirty="0" smtClean="0">
                <a:latin typeface="Arial"/>
                <a:cs typeface="Arial"/>
              </a:rPr>
              <a:t>60</a:t>
            </a:r>
            <a:r>
              <a:rPr lang="es-ES" sz="2800" i="1" spc="8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s </a:t>
            </a:r>
            <a:r>
              <a:rPr lang="es-ES" sz="2800" dirty="0" smtClean="0">
                <a:latin typeface="Arial Unicode MS"/>
                <a:cs typeface="Arial Unicode MS"/>
              </a:rPr>
              <a:t>después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aplicar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el</a:t>
            </a:r>
            <a:r>
              <a:rPr lang="es-ES" sz="2800" dirty="0" smtClean="0">
                <a:latin typeface="Arial Unicode MS"/>
                <a:cs typeface="Arial Unicode MS"/>
              </a:rPr>
              <a:t> voltaje.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endParaRPr lang="es-ES" sz="2800" spc="80" dirty="0" smtClean="0">
              <a:latin typeface="Arial Unicode MS"/>
              <a:cs typeface="Arial Unicode MS"/>
            </a:endParaRPr>
          </a:p>
          <a:p>
            <a:pPr marL="177165" marR="422909" algn="just">
              <a:lnSpc>
                <a:spcPct val="128000"/>
              </a:lnSpc>
              <a:spcBef>
                <a:spcPts val="5"/>
              </a:spcBef>
            </a:pPr>
            <a:endParaRPr lang="es-ES" sz="2800" spc="80" dirty="0">
              <a:latin typeface="Arial Unicode MS"/>
              <a:cs typeface="Arial Unicode MS"/>
            </a:endParaRPr>
          </a:p>
          <a:p>
            <a:pPr marL="177165" marR="422909" algn="just">
              <a:lnSpc>
                <a:spcPct val="128000"/>
              </a:lnSpc>
              <a:spcBef>
                <a:spcPts val="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Además</a:t>
            </a:r>
            <a:r>
              <a:rPr lang="es-ES" sz="2800" dirty="0" smtClean="0">
                <a:latin typeface="Arial Unicode MS"/>
                <a:cs typeface="Arial Unicode MS"/>
              </a:rPr>
              <a:t>,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relación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</a:t>
            </a:r>
            <a:r>
              <a:rPr lang="es-ES" sz="2800" i="1" dirty="0" smtClean="0">
                <a:latin typeface="Arial"/>
                <a:cs typeface="Arial"/>
              </a:rPr>
              <a:t>R60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</a:t>
            </a:r>
            <a:r>
              <a:rPr lang="es-ES" sz="2800" i="1" dirty="0" smtClean="0">
                <a:latin typeface="Arial"/>
                <a:cs typeface="Arial"/>
              </a:rPr>
              <a:t>R15 (o</a:t>
            </a:r>
            <a:r>
              <a:rPr lang="es-ES" sz="2800" i="1" spc="85" dirty="0" smtClean="0">
                <a:latin typeface="Arial"/>
                <a:cs typeface="Arial"/>
              </a:rPr>
              <a:t> </a:t>
            </a:r>
            <a:r>
              <a:rPr lang="es-ES" sz="2800" i="1" spc="-20" dirty="0" smtClean="0">
                <a:latin typeface="Arial"/>
                <a:cs typeface="Arial"/>
              </a:rPr>
              <a:t>R30</a:t>
            </a:r>
            <a:r>
              <a:rPr lang="es-ES" sz="2800" spc="-20" dirty="0" smtClean="0">
                <a:latin typeface="Arial Unicode MS"/>
                <a:cs typeface="Arial Unicode MS"/>
              </a:rPr>
              <a:t>)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indica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relación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</a:t>
            </a:r>
            <a:r>
              <a:rPr lang="es-ES" sz="2800" dirty="0" smtClean="0">
                <a:latin typeface="Arial Unicode MS"/>
                <a:cs typeface="Arial Unicode MS"/>
              </a:rPr>
              <a:t> absorción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informe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prueba.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2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417830" algn="just">
              <a:lnSpc>
                <a:spcPct val="1194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lecturas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refieren</a:t>
            </a:r>
            <a:r>
              <a:rPr lang="es-ES" sz="2800" i="1" dirty="0" smtClean="0">
                <a:latin typeface="Arial"/>
                <a:cs typeface="Arial"/>
              </a:rPr>
              <a:t>20°C </a:t>
            </a:r>
            <a:r>
              <a:rPr lang="es-ES" sz="2800" dirty="0" smtClean="0">
                <a:latin typeface="Arial Unicode MS"/>
                <a:cs typeface="Arial Unicode MS"/>
              </a:rPr>
              <a:t>multiplicando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aceite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 </a:t>
            </a:r>
            <a:r>
              <a:rPr lang="es-ES" sz="2800" i="1" dirty="0" smtClean="0">
                <a:latin typeface="Arial"/>
                <a:cs typeface="Arial"/>
              </a:rPr>
              <a:t>θ </a:t>
            </a:r>
            <a:r>
              <a:rPr lang="es-ES" sz="2800" dirty="0" smtClean="0">
                <a:latin typeface="Arial Unicode MS"/>
                <a:cs typeface="Arial Unicode MS"/>
              </a:rPr>
              <a:t>(</a:t>
            </a:r>
            <a:r>
              <a:rPr lang="es-ES" sz="2800" i="1" dirty="0" smtClean="0">
                <a:latin typeface="Arial"/>
                <a:cs typeface="Arial"/>
              </a:rPr>
              <a:t>ambiente</a:t>
            </a:r>
            <a:r>
              <a:rPr lang="es-ES" sz="2800" dirty="0" smtClean="0">
                <a:latin typeface="Arial Unicode MS"/>
                <a:cs typeface="Arial Unicode MS"/>
              </a:rPr>
              <a:t>)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factor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corrección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dado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siguiente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tabla:</a:t>
            </a:r>
            <a:endParaRPr lang="es-ES" sz="2800" dirty="0">
              <a:latin typeface="Arial Unicode MS"/>
              <a:cs typeface="Arial Unicode MS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240" y="4703758"/>
            <a:ext cx="10896600" cy="52578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793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44"/>
          <p:cNvSpPr/>
          <p:nvPr/>
        </p:nvSpPr>
        <p:spPr>
          <a:xfrm>
            <a:off x="284956" y="241300"/>
            <a:ext cx="18288000" cy="6376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lang="es-ES" sz="1200" dirty="0" smtClean="0">
              <a:latin typeface="Times New Roman"/>
              <a:cs typeface="Times New Roman"/>
            </a:endParaRPr>
          </a:p>
          <a:p>
            <a:pPr marL="370205" indent="-193675" algn="just">
              <a:lnSpc>
                <a:spcPts val="2400"/>
              </a:lnSpc>
              <a:buAutoNum type="arabicPeriod" startAt="14"/>
              <a:tabLst>
                <a:tab pos="370840" algn="l"/>
              </a:tabLst>
            </a:pP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  MEDIDA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50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20" dirty="0" smtClean="0">
                <a:solidFill>
                  <a:srgbClr val="00007F"/>
                </a:solidFill>
                <a:latin typeface="Arial"/>
                <a:cs typeface="Arial"/>
              </a:rPr>
              <a:t>CAPACIDAD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Y</a:t>
            </a:r>
            <a:r>
              <a:rPr lang="es-ES" sz="2800" b="1" spc="-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TAN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δ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45" dirty="0" smtClean="0">
                <a:solidFill>
                  <a:srgbClr val="00007F"/>
                </a:solidFill>
                <a:latin typeface="Arial"/>
                <a:cs typeface="Arial"/>
              </a:rPr>
              <a:t>“PRUEBA</a:t>
            </a:r>
            <a:r>
              <a:rPr lang="es-ES" sz="2800" b="1" spc="-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50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45" dirty="0" smtClean="0">
                <a:solidFill>
                  <a:srgbClr val="00007F"/>
                </a:solidFill>
                <a:latin typeface="Arial"/>
                <a:cs typeface="Arial"/>
              </a:rPr>
              <a:t>FACTOR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50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2800" b="1" spc="-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POTENCIA </a:t>
            </a:r>
            <a:r>
              <a:rPr lang="es-ES" sz="2800" b="1" spc="-50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 AISLAMIENTO”</a:t>
            </a:r>
            <a:endParaRPr lang="es-ES" sz="2800" dirty="0" smtClean="0">
              <a:latin typeface="Arial"/>
              <a:cs typeface="Arial"/>
            </a:endParaRPr>
          </a:p>
          <a:p>
            <a:pPr algn="just">
              <a:lnSpc>
                <a:spcPts val="2400"/>
              </a:lnSpc>
              <a:buClr>
                <a:srgbClr val="00007F"/>
              </a:buClr>
              <a:buFont typeface="Arial"/>
              <a:buAutoNum type="arabicPeriod" startAt="14"/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466090" algn="just">
              <a:lnSpc>
                <a:spcPts val="2400"/>
              </a:lnSpc>
              <a:spcBef>
                <a:spcPts val="101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Todos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materiales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aislantes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utilizados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práctica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tienen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dieléctricas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ligeramente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pequeñas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frecuencia</a:t>
            </a:r>
            <a:r>
              <a:rPr lang="es-ES" sz="2800" dirty="0" smtClean="0">
                <a:latin typeface="Arial Unicode MS"/>
                <a:cs typeface="Arial Unicode MS"/>
              </a:rPr>
              <a:t> nominales.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endParaRPr lang="es-ES" sz="2800" spc="135" dirty="0" smtClean="0">
              <a:latin typeface="Arial Unicode MS"/>
              <a:cs typeface="Arial Unicode MS"/>
            </a:endParaRPr>
          </a:p>
          <a:p>
            <a:pPr marL="177165" marR="466090" algn="just">
              <a:lnSpc>
                <a:spcPts val="2400"/>
              </a:lnSpc>
              <a:spcBef>
                <a:spcPts val="1010"/>
              </a:spcBef>
            </a:pPr>
            <a:endParaRPr lang="es-ES" sz="2800" spc="-10" dirty="0" smtClean="0">
              <a:latin typeface="Arial Unicode MS"/>
              <a:cs typeface="Arial Unicode MS"/>
            </a:endParaRPr>
          </a:p>
          <a:p>
            <a:pPr marL="177165" marR="466090" algn="just">
              <a:lnSpc>
                <a:spcPts val="2400"/>
              </a:lnSpc>
              <a:spcBef>
                <a:spcPts val="1010"/>
              </a:spcBef>
            </a:pPr>
            <a:r>
              <a:rPr lang="es-ES" sz="2800" spc="-10" dirty="0" smtClean="0">
                <a:latin typeface="Arial Unicode MS"/>
                <a:cs typeface="Arial Unicode MS"/>
              </a:rPr>
              <a:t>Estas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bastante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bajas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buenos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materiales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aislantes.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endParaRPr lang="es-ES" sz="2800" spc="140" dirty="0" smtClean="0">
              <a:latin typeface="Arial Unicode MS"/>
              <a:cs typeface="Arial Unicode MS"/>
            </a:endParaRPr>
          </a:p>
          <a:p>
            <a:pPr marL="177165" marR="466090" algn="just">
              <a:lnSpc>
                <a:spcPts val="2400"/>
              </a:lnSpc>
              <a:spcBef>
                <a:spcPts val="1010"/>
              </a:spcBef>
            </a:pPr>
            <a:endParaRPr lang="es-ES" sz="2800" spc="140" dirty="0">
              <a:latin typeface="Arial Unicode MS"/>
              <a:cs typeface="Arial Unicode MS"/>
            </a:endParaRPr>
          </a:p>
          <a:p>
            <a:pPr marL="177165" marR="466090" algn="just">
              <a:lnSpc>
                <a:spcPts val="2400"/>
              </a:lnSpc>
              <a:spcBef>
                <a:spcPts val="1010"/>
              </a:spcBef>
            </a:pPr>
            <a:r>
              <a:rPr lang="es-ES" sz="2800" spc="-10" dirty="0" smtClean="0">
                <a:latin typeface="Arial Unicode MS"/>
                <a:cs typeface="Arial Unicode MS"/>
              </a:rPr>
              <a:t>Esta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cambia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proporcionalmente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el</a:t>
            </a:r>
            <a:r>
              <a:rPr lang="es-ES" sz="2800" dirty="0" smtClean="0">
                <a:latin typeface="Arial Unicode MS"/>
                <a:cs typeface="Arial Unicode MS"/>
              </a:rPr>
              <a:t> cuadrado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aplicado.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endParaRPr lang="es-ES" sz="2800" spc="95" dirty="0" smtClean="0">
              <a:latin typeface="Arial Unicode MS"/>
              <a:cs typeface="Arial Unicode MS"/>
            </a:endParaRPr>
          </a:p>
          <a:p>
            <a:pPr marL="177165" marR="466090" algn="just">
              <a:lnSpc>
                <a:spcPts val="2400"/>
              </a:lnSpc>
              <a:spcBef>
                <a:spcPts val="1010"/>
              </a:spcBef>
            </a:pPr>
            <a:endParaRPr lang="es-ES" sz="2800" spc="95" dirty="0">
              <a:latin typeface="Arial Unicode MS"/>
              <a:cs typeface="Arial Unicode MS"/>
            </a:endParaRPr>
          </a:p>
          <a:p>
            <a:pPr marL="177165" marR="466090" algn="just">
              <a:lnSpc>
                <a:spcPts val="2400"/>
              </a:lnSpc>
              <a:spcBef>
                <a:spcPts val="1010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aislamiento,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cuanto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elementos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básicos,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figura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14.1.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400"/>
              </a:lnSpc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ts val="2400"/>
              </a:lnSpc>
              <a:spcBef>
                <a:spcPts val="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figura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14.1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ángulo entre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total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60" dirty="0" smtClean="0">
                <a:latin typeface="Arial Unicode MS"/>
                <a:cs typeface="Arial Unicode MS"/>
              </a:rPr>
              <a:t>“I</a:t>
            </a:r>
            <a:r>
              <a:rPr lang="es-ES" sz="2800" i="1" dirty="0" smtClean="0">
                <a:latin typeface="Arial"/>
                <a:cs typeface="Arial"/>
              </a:rPr>
              <a:t>“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capacitiva ”I</a:t>
            </a:r>
            <a:r>
              <a:rPr lang="es-ES" sz="2800" i="1" spc="-10" dirty="0" smtClean="0">
                <a:latin typeface="Arial"/>
                <a:cs typeface="Arial"/>
              </a:rPr>
              <a:t>C </a:t>
            </a:r>
            <a:r>
              <a:rPr lang="es-ES" sz="2800" dirty="0" smtClean="0">
                <a:latin typeface="Arial Unicode MS"/>
                <a:cs typeface="Arial Unicode MS"/>
              </a:rPr>
              <a:t>“es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básico.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400"/>
              </a:lnSpc>
              <a:spcBef>
                <a:spcPts val="2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382270" algn="just">
              <a:lnSpc>
                <a:spcPts val="2400"/>
              </a:lnSpc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ángulo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depende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grosor,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superficie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propiedades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material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aislante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(los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poros,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impurezas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humedad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provocan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ionización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material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aislante).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endParaRPr lang="es-ES" dirty="0" smtClean="0">
              <a:latin typeface="Times New Roman"/>
              <a:cs typeface="Times New Roman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4428926" y="9881969"/>
            <a:ext cx="100000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7665" algn="just">
              <a:lnSpc>
                <a:spcPct val="100000"/>
              </a:lnSpc>
              <a:spcBef>
                <a:spcPts val="1780"/>
              </a:spcBef>
              <a:tabLst>
                <a:tab pos="1918970" algn="l"/>
                <a:tab pos="4225290" algn="l"/>
              </a:tabLst>
            </a:pPr>
            <a:r>
              <a:rPr lang="es-ES" i="1" dirty="0" smtClean="0">
                <a:latin typeface="Arial"/>
                <a:cs typeface="Arial"/>
              </a:rPr>
              <a:t>Figura</a:t>
            </a:r>
            <a:r>
              <a:rPr lang="es-ES" i="1" spc="1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14.1</a:t>
            </a:r>
            <a:r>
              <a:rPr lang="es-ES" i="1" spc="20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a)</a:t>
            </a:r>
            <a:r>
              <a:rPr lang="es-ES" i="1" spc="20" dirty="0" smtClean="0">
                <a:latin typeface="Arial"/>
                <a:cs typeface="Arial"/>
              </a:rPr>
              <a:t> </a:t>
            </a:r>
            <a:r>
              <a:rPr lang="es-ES" i="1" spc="-10" dirty="0" smtClean="0">
                <a:latin typeface="Arial"/>
                <a:cs typeface="Arial"/>
              </a:rPr>
              <a:t>Aislamiento</a:t>
            </a:r>
            <a:r>
              <a:rPr lang="es-ES" i="1" dirty="0" smtClean="0">
                <a:latin typeface="Arial"/>
                <a:cs typeface="Arial"/>
              </a:rPr>
              <a:t>	b)</a:t>
            </a:r>
            <a:r>
              <a:rPr lang="es-ES" i="1" spc="6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circuito</a:t>
            </a:r>
            <a:r>
              <a:rPr lang="es-ES" i="1" spc="70" dirty="0" smtClean="0">
                <a:latin typeface="Arial"/>
                <a:cs typeface="Arial"/>
              </a:rPr>
              <a:t> </a:t>
            </a:r>
            <a:r>
              <a:rPr lang="es-ES" i="1" spc="-10" dirty="0" smtClean="0">
                <a:latin typeface="Arial"/>
                <a:cs typeface="Arial"/>
              </a:rPr>
              <a:t>equivalente</a:t>
            </a:r>
            <a:r>
              <a:rPr lang="es-ES" i="1" dirty="0" smtClean="0">
                <a:latin typeface="Arial"/>
                <a:cs typeface="Arial"/>
              </a:rPr>
              <a:t>	</a:t>
            </a:r>
            <a:r>
              <a:rPr lang="es-ES" i="1" spc="-10" dirty="0" smtClean="0">
                <a:latin typeface="Arial"/>
                <a:cs typeface="Arial"/>
              </a:rPr>
              <a:t>c)</a:t>
            </a:r>
            <a:r>
              <a:rPr lang="es-ES" i="1" spc="65" dirty="0" smtClean="0">
                <a:latin typeface="Arial"/>
                <a:cs typeface="Arial"/>
              </a:rPr>
              <a:t> </a:t>
            </a:r>
            <a:r>
              <a:rPr lang="es-ES" i="1" dirty="0" smtClean="0">
                <a:latin typeface="Arial"/>
                <a:cs typeface="Arial"/>
              </a:rPr>
              <a:t>Diagrama</a:t>
            </a:r>
            <a:r>
              <a:rPr lang="es-ES" i="1" spc="65" dirty="0" smtClean="0">
                <a:latin typeface="Arial"/>
                <a:cs typeface="Arial"/>
              </a:rPr>
              <a:t> </a:t>
            </a:r>
            <a:r>
              <a:rPr lang="es-ES" i="1" spc="-10" dirty="0" smtClean="0">
                <a:latin typeface="Arial"/>
                <a:cs typeface="Arial"/>
              </a:rPr>
              <a:t>vectorial</a:t>
            </a:r>
            <a:endParaRPr lang="es-ES" dirty="0" smtClean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lang="es-ES" dirty="0" smtClean="0">
              <a:latin typeface="Times New Roman"/>
              <a:cs typeface="Times New Roman"/>
            </a:endParaRPr>
          </a:p>
        </p:txBody>
      </p:sp>
      <p:pic>
        <p:nvPicPr>
          <p:cNvPr id="47" name="Imagen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2992" y="6203956"/>
            <a:ext cx="11134764" cy="3678013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44"/>
          <p:cNvSpPr/>
          <p:nvPr/>
        </p:nvSpPr>
        <p:spPr>
          <a:xfrm>
            <a:off x="284956" y="241300"/>
            <a:ext cx="18364200" cy="8851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lang="es-ES" sz="1200" dirty="0" smtClean="0">
              <a:latin typeface="Times New Roman"/>
              <a:cs typeface="Times New Roman"/>
            </a:endParaRPr>
          </a:p>
          <a:p>
            <a:pPr marL="177165" marR="310515" algn="just">
              <a:lnSpc>
                <a:spcPct val="1127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Generalmente,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condiciones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razones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provocarán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disminución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dieléctrica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del</a:t>
            </a:r>
            <a:r>
              <a:rPr lang="es-ES" sz="2800" spc="4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aislamiento.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endParaRPr lang="es-ES" sz="2800" spc="135" dirty="0" smtClean="0">
              <a:latin typeface="Arial Unicode MS"/>
              <a:cs typeface="Arial Unicode MS"/>
            </a:endParaRPr>
          </a:p>
          <a:p>
            <a:pPr marL="177165" marR="310515" algn="just">
              <a:lnSpc>
                <a:spcPct val="112700"/>
              </a:lnSpc>
            </a:pPr>
            <a:endParaRPr lang="es-ES" sz="2800" spc="135" dirty="0">
              <a:latin typeface="Arial Unicode MS"/>
              <a:cs typeface="Arial Unicode MS"/>
            </a:endParaRPr>
          </a:p>
          <a:p>
            <a:pPr marL="177165" marR="310515" algn="just">
              <a:lnSpc>
                <a:spcPct val="1127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motivo,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factor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potencia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determinada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frecuencia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una </a:t>
            </a:r>
            <a:r>
              <a:rPr lang="es-ES" sz="2800" dirty="0" smtClean="0">
                <a:latin typeface="Arial Unicode MS"/>
                <a:cs typeface="Arial Unicode MS"/>
              </a:rPr>
              <a:t>idea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básica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aislamiento.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</a:p>
          <a:p>
            <a:pPr marL="177165" marR="310515" algn="just">
              <a:lnSpc>
                <a:spcPct val="112700"/>
              </a:lnSpc>
            </a:pPr>
            <a:endParaRPr lang="es-ES" sz="2800" spc="100" dirty="0">
              <a:latin typeface="Arial Unicode MS"/>
              <a:cs typeface="Arial Unicode MS"/>
            </a:endParaRPr>
          </a:p>
          <a:p>
            <a:pPr marL="177165" marR="310515" algn="just">
              <a:lnSpc>
                <a:spcPct val="112700"/>
              </a:lnSpc>
            </a:pPr>
            <a:r>
              <a:rPr lang="es-ES" sz="2800" spc="-10" dirty="0" smtClean="0">
                <a:latin typeface="Arial Unicode MS"/>
                <a:cs typeface="Arial Unicode MS"/>
              </a:rPr>
              <a:t>Las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mediciones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servicio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indicaciones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más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importantes,</a:t>
            </a:r>
            <a:r>
              <a:rPr lang="es-ES" sz="2800" spc="1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mostrando</a:t>
            </a:r>
            <a:r>
              <a:rPr lang="es-ES" sz="2800" spc="1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envejecimiento</a:t>
            </a:r>
            <a:r>
              <a:rPr lang="es-ES" sz="2800" spc="1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</a:t>
            </a:r>
            <a:r>
              <a:rPr lang="es-ES" sz="2800" spc="1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contaminación</a:t>
            </a:r>
            <a:r>
              <a:rPr lang="es-ES" sz="2800" spc="1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aceite.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ct val="1000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activas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siguientes;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3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2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366395" algn="just">
              <a:lnSpc>
                <a:spcPct val="120000"/>
              </a:lnSpc>
            </a:pPr>
            <a:endParaRPr lang="es-ES" sz="2800" i="1" dirty="0" smtClean="0">
              <a:latin typeface="Arial"/>
              <a:cs typeface="Arial"/>
            </a:endParaRPr>
          </a:p>
          <a:p>
            <a:pPr marL="177165" marR="366395" algn="just">
              <a:lnSpc>
                <a:spcPct val="120000"/>
              </a:lnSpc>
            </a:pPr>
            <a:r>
              <a:rPr lang="es-ES" sz="2800" i="1" dirty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Capacidad</a:t>
            </a:r>
            <a:r>
              <a:rPr lang="es-ES" sz="2800" dirty="0" smtClean="0">
                <a:latin typeface="Arial Unicode MS"/>
                <a:cs typeface="Arial Unicode MS"/>
              </a:rPr>
              <a:t>, </a:t>
            </a:r>
            <a:r>
              <a:rPr lang="es-ES" sz="2800" i="1" dirty="0" smtClean="0">
                <a:latin typeface="Arial"/>
                <a:cs typeface="Arial"/>
              </a:rPr>
              <a:t>tan</a:t>
            </a:r>
            <a:r>
              <a:rPr lang="es-ES" sz="2800" i="1" spc="14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δ</a:t>
            </a:r>
            <a:r>
              <a:rPr lang="es-ES" sz="2800" dirty="0" smtClean="0">
                <a:latin typeface="Arial Unicode MS"/>
                <a:cs typeface="Arial Unicode MS"/>
              </a:rPr>
              <a:t>, </a:t>
            </a:r>
            <a:r>
              <a:rPr lang="es-ES" sz="2800" i="1" dirty="0" smtClean="0">
                <a:latin typeface="Arial"/>
                <a:cs typeface="Arial"/>
              </a:rPr>
              <a:t>pérdidas</a:t>
            </a:r>
            <a:r>
              <a:rPr lang="es-ES" sz="2800" i="1" spc="14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activas </a:t>
            </a:r>
            <a:r>
              <a:rPr lang="es-ES" sz="2800" dirty="0" smtClean="0">
                <a:latin typeface="Arial Unicode MS"/>
                <a:cs typeface="Arial Unicode MS"/>
              </a:rPr>
              <a:t>y </a:t>
            </a:r>
            <a:r>
              <a:rPr lang="es-ES" sz="2800" i="1" dirty="0" err="1" smtClean="0">
                <a:latin typeface="Arial"/>
                <a:cs typeface="Arial"/>
              </a:rPr>
              <a:t>cos</a:t>
            </a:r>
            <a:r>
              <a:rPr lang="es-ES" sz="2800" i="1" spc="14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ϕ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medir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métodos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puente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instrumento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70" dirty="0" smtClean="0">
                <a:latin typeface="Arial Unicode MS"/>
                <a:cs typeface="Arial Unicode MS"/>
              </a:rPr>
              <a:t> de </a:t>
            </a:r>
            <a:r>
              <a:rPr lang="es-ES" sz="2800" dirty="0" smtClean="0">
                <a:latin typeface="Arial Unicode MS"/>
                <a:cs typeface="Arial Unicode MS"/>
              </a:rPr>
              <a:t>factor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potencia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</a:t>
            </a:r>
            <a:r>
              <a:rPr lang="es-ES" sz="2800" i="1" dirty="0" err="1" smtClean="0">
                <a:latin typeface="Arial"/>
                <a:cs typeface="Arial"/>
              </a:rPr>
              <a:t>cos</a:t>
            </a:r>
            <a:r>
              <a:rPr lang="es-ES" sz="2800" i="1" spc="140" dirty="0" smtClean="0">
                <a:latin typeface="Arial"/>
                <a:cs typeface="Arial"/>
              </a:rPr>
              <a:t> </a:t>
            </a:r>
            <a:r>
              <a:rPr lang="es-ES" sz="2800" i="1" spc="30" dirty="0" smtClean="0">
                <a:latin typeface="Arial"/>
                <a:cs typeface="Arial"/>
              </a:rPr>
              <a:t>ϕ</a:t>
            </a:r>
            <a:r>
              <a:rPr lang="es-ES" sz="2800" spc="30" dirty="0" smtClean="0">
                <a:latin typeface="Arial Unicode MS"/>
                <a:cs typeface="Arial Unicode MS"/>
              </a:rPr>
              <a:t>)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voltajes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definidos.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425450" algn="just">
              <a:lnSpc>
                <a:spcPct val="1129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tanque,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registra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temperatura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prueba;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luego,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acuerdo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referencia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deseado,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correcciones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necesarias.</a:t>
            </a:r>
            <a:endParaRPr lang="es-ES" sz="2800" dirty="0">
              <a:latin typeface="Arial Unicode MS"/>
              <a:cs typeface="Arial Unicode MS"/>
            </a:endParaRPr>
          </a:p>
        </p:txBody>
      </p:sp>
      <p:pic>
        <p:nvPicPr>
          <p:cNvPr id="48" name="Imagen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0710" y="5346700"/>
            <a:ext cx="7239000" cy="8382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707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08756" y="-6350"/>
            <a:ext cx="18516600" cy="8843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20"/>
              </a:spcBef>
            </a:pPr>
            <a:endParaRPr lang="es-ES" sz="20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ct val="100000"/>
              </a:lnSpc>
            </a:pPr>
            <a:r>
              <a:rPr lang="es-ES" sz="3200" b="1" dirty="0" smtClean="0">
                <a:solidFill>
                  <a:srgbClr val="00007F"/>
                </a:solidFill>
                <a:latin typeface="Arial"/>
                <a:cs typeface="Arial"/>
              </a:rPr>
              <a:t>15.</a:t>
            </a:r>
            <a:r>
              <a:rPr lang="es-ES" sz="3200" b="1" spc="-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3200" b="1" spc="-50" dirty="0" smtClean="0">
                <a:solidFill>
                  <a:srgbClr val="00007F"/>
                </a:solidFill>
                <a:latin typeface="Arial"/>
                <a:cs typeface="Arial"/>
              </a:rPr>
              <a:t>PRUEBA</a:t>
            </a:r>
            <a:r>
              <a:rPr lang="es-ES" sz="3200" b="1" spc="-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3200" b="1" spc="-50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3200" b="1" dirty="0" smtClean="0">
                <a:solidFill>
                  <a:srgbClr val="00007F"/>
                </a:solidFill>
                <a:latin typeface="Arial"/>
                <a:cs typeface="Arial"/>
              </a:rPr>
              <a:t> IMPULSO</a:t>
            </a:r>
            <a:r>
              <a:rPr lang="es-ES" sz="3200" b="1" spc="-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3200" b="1" spc="-50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3200" b="1" spc="-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3200" b="1" spc="-20" dirty="0" smtClean="0">
                <a:solidFill>
                  <a:srgbClr val="00007F"/>
                </a:solidFill>
                <a:latin typeface="Arial"/>
                <a:cs typeface="Arial"/>
              </a:rPr>
              <a:t>RAYO</a:t>
            </a:r>
            <a:endParaRPr lang="es-ES" sz="3200" dirty="0" smtClean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endParaRPr lang="es-ES" sz="3200" dirty="0" smtClean="0">
              <a:latin typeface="Times New Roman"/>
              <a:cs typeface="Times New Roman"/>
            </a:endParaRPr>
          </a:p>
          <a:p>
            <a:pPr marL="177165" marR="572770" algn="just">
              <a:lnSpc>
                <a:spcPct val="112900"/>
              </a:lnSpc>
            </a:pPr>
            <a:r>
              <a:rPr lang="es-ES" sz="3200" spc="-30" dirty="0" smtClean="0">
                <a:latin typeface="Arial Unicode MS"/>
                <a:cs typeface="Arial Unicode MS"/>
              </a:rPr>
              <a:t>El</a:t>
            </a:r>
            <a:r>
              <a:rPr lang="es-ES" sz="3200" spc="15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propósito</a:t>
            </a:r>
            <a:r>
              <a:rPr lang="es-ES" sz="3200" spc="15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de</a:t>
            </a:r>
            <a:r>
              <a:rPr lang="es-ES" sz="3200" spc="15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la</a:t>
            </a:r>
            <a:r>
              <a:rPr lang="es-ES" sz="3200" spc="15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prueba</a:t>
            </a:r>
            <a:r>
              <a:rPr lang="es-ES" sz="3200" spc="15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de</a:t>
            </a:r>
            <a:r>
              <a:rPr lang="es-ES" sz="3200" spc="15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tensión</a:t>
            </a:r>
            <a:r>
              <a:rPr lang="es-ES" sz="3200" spc="15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de</a:t>
            </a:r>
            <a:r>
              <a:rPr lang="es-ES" sz="3200" spc="15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impulso</a:t>
            </a:r>
            <a:r>
              <a:rPr lang="es-ES" sz="3200" spc="15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es</a:t>
            </a:r>
            <a:r>
              <a:rPr lang="es-ES" sz="3200" spc="15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confirmar</a:t>
            </a:r>
            <a:r>
              <a:rPr lang="es-ES" sz="3200" spc="15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que</a:t>
            </a:r>
            <a:r>
              <a:rPr lang="es-ES" sz="3200" spc="15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el</a:t>
            </a:r>
            <a:r>
              <a:rPr lang="es-ES" sz="3200" spc="15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aislamiento</a:t>
            </a:r>
            <a:r>
              <a:rPr lang="es-ES" sz="3200" spc="15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del</a:t>
            </a:r>
            <a:r>
              <a:rPr lang="es-ES" sz="3200" spc="15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transformador</a:t>
            </a:r>
            <a:r>
              <a:rPr lang="es-ES" sz="3200" spc="15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soporta</a:t>
            </a:r>
            <a:r>
              <a:rPr lang="es-ES" sz="3200" spc="150" dirty="0" smtClean="0">
                <a:latin typeface="Arial Unicode MS"/>
                <a:cs typeface="Arial Unicode MS"/>
              </a:rPr>
              <a:t> </a:t>
            </a:r>
            <a:r>
              <a:rPr lang="es-ES" sz="3200" spc="-25" dirty="0" smtClean="0">
                <a:latin typeface="Arial Unicode MS"/>
                <a:cs typeface="Arial Unicode MS"/>
              </a:rPr>
              <a:t>las </a:t>
            </a:r>
            <a:r>
              <a:rPr lang="es-ES" sz="3200" dirty="0" smtClean="0">
                <a:latin typeface="Arial Unicode MS"/>
                <a:cs typeface="Arial Unicode MS"/>
              </a:rPr>
              <a:t>sobretensiones</a:t>
            </a:r>
            <a:r>
              <a:rPr lang="es-ES" sz="3200" spc="14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de</a:t>
            </a:r>
            <a:r>
              <a:rPr lang="es-ES" sz="3200" spc="14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rayo</a:t>
            </a:r>
            <a:r>
              <a:rPr lang="es-ES" sz="3200" spc="14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que</a:t>
            </a:r>
            <a:r>
              <a:rPr lang="es-ES" sz="3200" spc="14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pueden</a:t>
            </a:r>
            <a:r>
              <a:rPr lang="es-ES" sz="3200" spc="14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ocurrir</a:t>
            </a:r>
            <a:r>
              <a:rPr lang="es-ES" sz="3200" spc="14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en</a:t>
            </a:r>
            <a:r>
              <a:rPr lang="es-ES" sz="3200" spc="145" dirty="0" smtClean="0">
                <a:latin typeface="Arial Unicode MS"/>
                <a:cs typeface="Arial Unicode MS"/>
              </a:rPr>
              <a:t> </a:t>
            </a:r>
            <a:r>
              <a:rPr lang="es-ES" sz="3200" spc="-10" dirty="0" smtClean="0">
                <a:latin typeface="Arial Unicode MS"/>
                <a:cs typeface="Arial Unicode MS"/>
              </a:rPr>
              <a:t>servicio.</a:t>
            </a:r>
          </a:p>
          <a:p>
            <a:pPr marL="177165" marR="572770" algn="just">
              <a:lnSpc>
                <a:spcPct val="112900"/>
              </a:lnSpc>
            </a:pPr>
            <a:endParaRPr lang="es-ES" sz="3200" dirty="0" smtClean="0">
              <a:latin typeface="Arial Unicode MS"/>
              <a:cs typeface="Arial Unicode MS"/>
            </a:endParaRPr>
          </a:p>
          <a:p>
            <a:pPr marL="177165" marR="500380" algn="just">
              <a:lnSpc>
                <a:spcPct val="119800"/>
              </a:lnSpc>
              <a:spcBef>
                <a:spcPts val="850"/>
              </a:spcBef>
            </a:pPr>
            <a:r>
              <a:rPr lang="es-ES" sz="3200" dirty="0" smtClean="0">
                <a:latin typeface="Arial Unicode MS"/>
                <a:cs typeface="Arial Unicode MS"/>
              </a:rPr>
              <a:t>Los</a:t>
            </a:r>
            <a:r>
              <a:rPr lang="es-ES" sz="3200" spc="14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transformadores</a:t>
            </a:r>
            <a:r>
              <a:rPr lang="es-ES" sz="3200" spc="14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de</a:t>
            </a:r>
            <a:r>
              <a:rPr lang="es-ES" sz="3200" spc="14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potencia</a:t>
            </a:r>
            <a:r>
              <a:rPr lang="es-ES" sz="3200" spc="14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utilizados</a:t>
            </a:r>
            <a:r>
              <a:rPr lang="es-ES" sz="3200" spc="14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en</a:t>
            </a:r>
            <a:r>
              <a:rPr lang="es-ES" sz="3200" spc="15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sistemas</a:t>
            </a:r>
            <a:r>
              <a:rPr lang="es-ES" sz="3200" spc="14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de</a:t>
            </a:r>
            <a:r>
              <a:rPr lang="es-ES" sz="3200" spc="14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alta</a:t>
            </a:r>
            <a:r>
              <a:rPr lang="es-ES" sz="3200" spc="14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tensión</a:t>
            </a:r>
            <a:r>
              <a:rPr lang="es-ES" sz="3200" spc="14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en</a:t>
            </a:r>
            <a:r>
              <a:rPr lang="es-ES" sz="3200" spc="15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cualquier</a:t>
            </a:r>
            <a:r>
              <a:rPr lang="es-ES" sz="3200" spc="14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momento</a:t>
            </a:r>
            <a:r>
              <a:rPr lang="es-ES" sz="3200" spc="14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pueden</a:t>
            </a:r>
            <a:r>
              <a:rPr lang="es-ES" sz="3200" spc="14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verse</a:t>
            </a:r>
            <a:r>
              <a:rPr lang="es-ES" sz="3200" spc="145" dirty="0" smtClean="0">
                <a:latin typeface="Arial Unicode MS"/>
                <a:cs typeface="Arial Unicode MS"/>
              </a:rPr>
              <a:t> </a:t>
            </a:r>
            <a:r>
              <a:rPr lang="es-ES" sz="3200" spc="-10" dirty="0" smtClean="0">
                <a:latin typeface="Arial Unicode MS"/>
                <a:cs typeface="Arial Unicode MS"/>
              </a:rPr>
              <a:t>afectados </a:t>
            </a:r>
            <a:r>
              <a:rPr lang="es-ES" sz="3200" dirty="0" smtClean="0">
                <a:latin typeface="Arial Unicode MS"/>
                <a:cs typeface="Arial Unicode MS"/>
              </a:rPr>
              <a:t>por</a:t>
            </a:r>
            <a:r>
              <a:rPr lang="es-ES" sz="3200" spc="12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las</a:t>
            </a:r>
            <a:r>
              <a:rPr lang="es-ES" sz="3200" spc="12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descargas</a:t>
            </a:r>
            <a:r>
              <a:rPr lang="es-ES" sz="3200" spc="12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atmosféricas.</a:t>
            </a:r>
            <a:r>
              <a:rPr lang="es-ES" sz="3200" spc="125" dirty="0" smtClean="0">
                <a:latin typeface="Arial Unicode MS"/>
                <a:cs typeface="Arial Unicode MS"/>
              </a:rPr>
              <a:t> </a:t>
            </a:r>
          </a:p>
          <a:p>
            <a:pPr marL="177165" marR="500380" algn="just">
              <a:lnSpc>
                <a:spcPct val="119800"/>
              </a:lnSpc>
              <a:spcBef>
                <a:spcPts val="850"/>
              </a:spcBef>
            </a:pPr>
            <a:endParaRPr lang="es-ES" sz="3200" spc="125" dirty="0">
              <a:latin typeface="Arial Unicode MS"/>
              <a:cs typeface="Arial Unicode MS"/>
            </a:endParaRPr>
          </a:p>
          <a:p>
            <a:pPr marL="177165" marR="500380" algn="just">
              <a:lnSpc>
                <a:spcPct val="119800"/>
              </a:lnSpc>
              <a:spcBef>
                <a:spcPts val="850"/>
              </a:spcBef>
            </a:pPr>
            <a:r>
              <a:rPr lang="es-ES" sz="3200" dirty="0" smtClean="0">
                <a:latin typeface="Arial Unicode MS"/>
                <a:cs typeface="Arial Unicode MS"/>
              </a:rPr>
              <a:t>Las</a:t>
            </a:r>
            <a:r>
              <a:rPr lang="es-ES" sz="3200" spc="12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magnitudes</a:t>
            </a:r>
            <a:r>
              <a:rPr lang="es-ES" sz="3200" spc="12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de</a:t>
            </a:r>
            <a:r>
              <a:rPr lang="es-ES" sz="3200" spc="12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las</a:t>
            </a:r>
            <a:r>
              <a:rPr lang="es-ES" sz="3200" spc="12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sobretensiones</a:t>
            </a:r>
            <a:r>
              <a:rPr lang="es-ES" sz="3200" spc="12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del</a:t>
            </a:r>
            <a:r>
              <a:rPr lang="es-ES" sz="3200" spc="12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rayo</a:t>
            </a:r>
            <a:r>
              <a:rPr lang="es-ES" sz="3200" spc="12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siempre</a:t>
            </a:r>
            <a:r>
              <a:rPr lang="es-ES" sz="3200" spc="12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dependen</a:t>
            </a:r>
            <a:r>
              <a:rPr lang="es-ES" sz="3200" spc="12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de</a:t>
            </a:r>
            <a:r>
              <a:rPr lang="es-ES" sz="3200" spc="12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la</a:t>
            </a:r>
            <a:r>
              <a:rPr lang="es-ES" sz="3200" spc="12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corriente</a:t>
            </a:r>
            <a:r>
              <a:rPr lang="es-ES" sz="3200" spc="125" dirty="0" smtClean="0">
                <a:latin typeface="Arial Unicode MS"/>
                <a:cs typeface="Arial Unicode MS"/>
              </a:rPr>
              <a:t> </a:t>
            </a:r>
            <a:r>
              <a:rPr lang="es-ES" sz="3200" spc="-25" dirty="0" smtClean="0">
                <a:latin typeface="Arial Unicode MS"/>
                <a:cs typeface="Arial Unicode MS"/>
              </a:rPr>
              <a:t>de</a:t>
            </a:r>
            <a:r>
              <a:rPr lang="es-ES" sz="3200" dirty="0" smtClean="0">
                <a:latin typeface="Arial Unicode MS"/>
                <a:cs typeface="Arial Unicode MS"/>
              </a:rPr>
              <a:t> impulso</a:t>
            </a:r>
            <a:r>
              <a:rPr lang="es-ES" sz="3200" spc="8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y</a:t>
            </a:r>
            <a:r>
              <a:rPr lang="es-ES" sz="3200" spc="8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de</a:t>
            </a:r>
            <a:r>
              <a:rPr lang="es-ES" sz="3200" spc="8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la</a:t>
            </a:r>
            <a:r>
              <a:rPr lang="es-ES" sz="3200" spc="8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impedancia</a:t>
            </a:r>
            <a:r>
              <a:rPr lang="es-ES" sz="3200" spc="9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del</a:t>
            </a:r>
            <a:r>
              <a:rPr lang="es-ES" sz="3200" spc="8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impulso</a:t>
            </a:r>
            <a:r>
              <a:rPr lang="es-ES" sz="3200" spc="8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donde</a:t>
            </a:r>
            <a:r>
              <a:rPr lang="es-ES" sz="3200" spc="8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se</a:t>
            </a:r>
            <a:r>
              <a:rPr lang="es-ES" sz="3200" spc="9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produce</a:t>
            </a:r>
            <a:r>
              <a:rPr lang="es-ES" sz="3200" spc="8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el</a:t>
            </a:r>
            <a:r>
              <a:rPr lang="es-ES" sz="3200" spc="8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impulso</a:t>
            </a:r>
            <a:r>
              <a:rPr lang="es-ES" sz="3200" spc="8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del</a:t>
            </a:r>
            <a:r>
              <a:rPr lang="es-ES" sz="3200" spc="9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rayo.</a:t>
            </a:r>
            <a:r>
              <a:rPr lang="es-ES" sz="3200" spc="85" dirty="0" smtClean="0">
                <a:latin typeface="Arial Unicode MS"/>
                <a:cs typeface="Arial Unicode MS"/>
              </a:rPr>
              <a:t> </a:t>
            </a:r>
          </a:p>
          <a:p>
            <a:pPr marL="177165" marR="500380" algn="just">
              <a:lnSpc>
                <a:spcPct val="119800"/>
              </a:lnSpc>
              <a:spcBef>
                <a:spcPts val="850"/>
              </a:spcBef>
            </a:pPr>
            <a:endParaRPr lang="es-ES" sz="3200" spc="85" dirty="0">
              <a:latin typeface="Arial Unicode MS"/>
              <a:cs typeface="Arial Unicode MS"/>
            </a:endParaRPr>
          </a:p>
          <a:p>
            <a:pPr marL="177165" marR="500380" algn="just">
              <a:lnSpc>
                <a:spcPct val="119800"/>
              </a:lnSpc>
              <a:spcBef>
                <a:spcPts val="850"/>
              </a:spcBef>
            </a:pPr>
            <a:r>
              <a:rPr lang="es-ES" sz="3200" spc="-10" dirty="0" smtClean="0">
                <a:latin typeface="Arial Unicode MS"/>
                <a:cs typeface="Arial Unicode MS"/>
              </a:rPr>
              <a:t>Este</a:t>
            </a:r>
            <a:r>
              <a:rPr lang="es-ES" sz="3200" spc="8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valor</a:t>
            </a:r>
            <a:r>
              <a:rPr lang="es-ES" sz="3200" spc="8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es</a:t>
            </a:r>
            <a:r>
              <a:rPr lang="es-ES" sz="3200" spc="8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varias</a:t>
            </a:r>
            <a:r>
              <a:rPr lang="es-ES" sz="3200" spc="9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veces</a:t>
            </a:r>
            <a:r>
              <a:rPr lang="es-ES" sz="3200" spc="8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el</a:t>
            </a:r>
            <a:r>
              <a:rPr lang="es-ES" sz="3200" spc="8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voltaje</a:t>
            </a:r>
            <a:r>
              <a:rPr lang="es-ES" sz="3200" spc="85" dirty="0" smtClean="0">
                <a:latin typeface="Arial Unicode MS"/>
                <a:cs typeface="Arial Unicode MS"/>
              </a:rPr>
              <a:t> </a:t>
            </a:r>
            <a:r>
              <a:rPr lang="es-ES" sz="3200" spc="-25" dirty="0" smtClean="0">
                <a:latin typeface="Arial Unicode MS"/>
                <a:cs typeface="Arial Unicode MS"/>
              </a:rPr>
              <a:t>de</a:t>
            </a:r>
            <a:r>
              <a:rPr lang="es-ES" sz="3200" spc="-10" dirty="0" smtClean="0">
                <a:latin typeface="Arial Unicode MS"/>
                <a:cs typeface="Arial Unicode MS"/>
              </a:rPr>
              <a:t> operación.</a:t>
            </a:r>
          </a:p>
          <a:p>
            <a:pPr marL="177165" marR="500380" algn="just">
              <a:lnSpc>
                <a:spcPct val="119800"/>
              </a:lnSpc>
              <a:spcBef>
                <a:spcPts val="850"/>
              </a:spcBef>
            </a:pPr>
            <a:endParaRPr lang="es-ES" sz="32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lang="es-ES" sz="2400" dirty="0" smtClean="0">
              <a:latin typeface="Times New Roman"/>
              <a:cs typeface="Times New Roman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08756" y="-6350"/>
            <a:ext cx="18516600" cy="5290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20"/>
              </a:spcBef>
            </a:pPr>
            <a:endParaRPr lang="es-ES" sz="2000" dirty="0" smtClean="0">
              <a:latin typeface="Times New Roman"/>
              <a:cs typeface="Times New Roman"/>
            </a:endParaRPr>
          </a:p>
          <a:p>
            <a:pPr marL="177165" marR="503555" algn="just">
              <a:lnSpc>
                <a:spcPct val="120000"/>
              </a:lnSpc>
              <a:spcBef>
                <a:spcPts val="570"/>
              </a:spcBef>
            </a:pPr>
            <a:r>
              <a:rPr lang="es-ES" sz="3200" spc="-30" dirty="0" smtClean="0">
                <a:latin typeface="Arial Unicode MS"/>
                <a:cs typeface="Arial Unicode MS"/>
              </a:rPr>
              <a:t>El</a:t>
            </a:r>
            <a:r>
              <a:rPr lang="es-ES" sz="3200" spc="15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voltaje</a:t>
            </a:r>
            <a:r>
              <a:rPr lang="es-ES" sz="3200" spc="15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de</a:t>
            </a:r>
            <a:r>
              <a:rPr lang="es-ES" sz="3200" spc="15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impulso</a:t>
            </a:r>
            <a:r>
              <a:rPr lang="es-ES" sz="3200" spc="15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es</a:t>
            </a:r>
            <a:r>
              <a:rPr lang="es-ES" sz="3200" spc="15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producido</a:t>
            </a:r>
            <a:r>
              <a:rPr lang="es-ES" sz="3200" spc="15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por</a:t>
            </a:r>
            <a:r>
              <a:rPr lang="es-ES" sz="3200" spc="15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un</a:t>
            </a:r>
            <a:r>
              <a:rPr lang="es-ES" sz="3200" spc="15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“</a:t>
            </a:r>
            <a:r>
              <a:rPr lang="es-ES" sz="3200" i="1" dirty="0" smtClean="0">
                <a:latin typeface="Arial"/>
                <a:cs typeface="Arial"/>
              </a:rPr>
              <a:t>generador</a:t>
            </a:r>
            <a:r>
              <a:rPr lang="es-ES" sz="3200" i="1" spc="150" dirty="0" smtClean="0">
                <a:latin typeface="Arial"/>
                <a:cs typeface="Arial"/>
              </a:rPr>
              <a:t> </a:t>
            </a:r>
            <a:r>
              <a:rPr lang="es-ES" sz="3200" i="1" dirty="0" smtClean="0">
                <a:latin typeface="Arial"/>
                <a:cs typeface="Arial"/>
              </a:rPr>
              <a:t>de</a:t>
            </a:r>
            <a:r>
              <a:rPr lang="es-ES" sz="3200" i="1" spc="155" dirty="0" smtClean="0">
                <a:latin typeface="Arial"/>
                <a:cs typeface="Arial"/>
              </a:rPr>
              <a:t> </a:t>
            </a:r>
            <a:r>
              <a:rPr lang="es-ES" sz="3200" i="1" dirty="0" smtClean="0">
                <a:latin typeface="Arial"/>
                <a:cs typeface="Arial"/>
              </a:rPr>
              <a:t>voltaje</a:t>
            </a:r>
            <a:r>
              <a:rPr lang="es-ES" sz="3200" i="1" spc="150" dirty="0" smtClean="0">
                <a:latin typeface="Arial"/>
                <a:cs typeface="Arial"/>
              </a:rPr>
              <a:t> </a:t>
            </a:r>
            <a:r>
              <a:rPr lang="es-ES" sz="3200" i="1" dirty="0" smtClean="0">
                <a:latin typeface="Arial"/>
                <a:cs typeface="Arial"/>
              </a:rPr>
              <a:t>de</a:t>
            </a:r>
            <a:r>
              <a:rPr lang="es-ES" sz="3200" i="1" spc="150" dirty="0" smtClean="0">
                <a:latin typeface="Arial"/>
                <a:cs typeface="Arial"/>
              </a:rPr>
              <a:t> </a:t>
            </a:r>
            <a:r>
              <a:rPr lang="es-ES" sz="3200" i="1" dirty="0" smtClean="0">
                <a:latin typeface="Arial"/>
                <a:cs typeface="Arial"/>
              </a:rPr>
              <a:t>impulso</a:t>
            </a:r>
            <a:r>
              <a:rPr lang="es-ES" sz="3200" dirty="0" smtClean="0">
                <a:latin typeface="Arial Unicode MS"/>
                <a:cs typeface="Arial Unicode MS"/>
              </a:rPr>
              <a:t>” en</a:t>
            </a:r>
            <a:r>
              <a:rPr lang="es-ES" sz="3200" spc="15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el</a:t>
            </a:r>
            <a:r>
              <a:rPr lang="es-ES" sz="3200" spc="15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laboratorio.</a:t>
            </a:r>
            <a:r>
              <a:rPr lang="es-ES" sz="3200" spc="155" dirty="0" smtClean="0">
                <a:latin typeface="Arial Unicode MS"/>
                <a:cs typeface="Arial Unicode MS"/>
              </a:rPr>
              <a:t> </a:t>
            </a:r>
            <a:endParaRPr lang="es-ES" sz="3200" spc="155" dirty="0" smtClean="0">
              <a:latin typeface="Arial Unicode MS"/>
              <a:cs typeface="Arial Unicode MS"/>
            </a:endParaRPr>
          </a:p>
          <a:p>
            <a:pPr marL="177165" marR="503555" algn="just">
              <a:lnSpc>
                <a:spcPct val="120000"/>
              </a:lnSpc>
              <a:spcBef>
                <a:spcPts val="570"/>
              </a:spcBef>
            </a:pPr>
            <a:endParaRPr lang="es-ES" sz="3200" dirty="0" smtClean="0">
              <a:latin typeface="Arial Unicode MS"/>
              <a:cs typeface="Arial Unicode MS"/>
            </a:endParaRPr>
          </a:p>
          <a:p>
            <a:pPr marL="177165" marR="503555" algn="just">
              <a:lnSpc>
                <a:spcPct val="120000"/>
              </a:lnSpc>
              <a:spcBef>
                <a:spcPts val="570"/>
              </a:spcBef>
            </a:pPr>
            <a:r>
              <a:rPr lang="es-ES" sz="3200" dirty="0" smtClean="0">
                <a:latin typeface="Arial Unicode MS"/>
                <a:cs typeface="Arial Unicode MS"/>
              </a:rPr>
              <a:t>Para</a:t>
            </a:r>
            <a:r>
              <a:rPr lang="es-ES" sz="3200" spc="15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transformadores</a:t>
            </a:r>
            <a:r>
              <a:rPr lang="es-ES" sz="3200" spc="155" dirty="0" smtClean="0">
                <a:latin typeface="Arial Unicode MS"/>
                <a:cs typeface="Arial Unicode MS"/>
              </a:rPr>
              <a:t> </a:t>
            </a:r>
            <a:r>
              <a:rPr lang="es-ES" sz="3200" spc="-25" dirty="0" smtClean="0">
                <a:latin typeface="Arial Unicode MS"/>
                <a:cs typeface="Arial Unicode MS"/>
              </a:rPr>
              <a:t>de</a:t>
            </a:r>
            <a:r>
              <a:rPr lang="es-ES" sz="3200" dirty="0" smtClean="0">
                <a:latin typeface="Arial Unicode MS"/>
                <a:cs typeface="Arial Unicode MS"/>
              </a:rPr>
              <a:t> tipo</a:t>
            </a:r>
            <a:r>
              <a:rPr lang="es-ES" sz="3200" spc="8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aceite,</a:t>
            </a:r>
            <a:r>
              <a:rPr lang="es-ES" sz="3200" spc="9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este</a:t>
            </a:r>
            <a:r>
              <a:rPr lang="es-ES" sz="3200" spc="8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voltaje</a:t>
            </a:r>
            <a:r>
              <a:rPr lang="es-ES" sz="3200" spc="9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de</a:t>
            </a:r>
            <a:r>
              <a:rPr lang="es-ES" sz="3200" spc="9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impulso</a:t>
            </a:r>
            <a:r>
              <a:rPr lang="es-ES" sz="3200" spc="8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se</a:t>
            </a:r>
            <a:r>
              <a:rPr lang="es-ES" sz="3200" spc="9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establece</a:t>
            </a:r>
            <a:r>
              <a:rPr lang="es-ES" sz="3200" spc="9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como</a:t>
            </a:r>
            <a:r>
              <a:rPr lang="es-ES" sz="3200" spc="8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con</a:t>
            </a:r>
            <a:r>
              <a:rPr lang="es-ES" sz="3200" spc="9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polaridad</a:t>
            </a:r>
            <a:r>
              <a:rPr lang="es-ES" sz="3200" spc="85" dirty="0" smtClean="0">
                <a:latin typeface="Arial Unicode MS"/>
                <a:cs typeface="Arial Unicode MS"/>
              </a:rPr>
              <a:t>    </a:t>
            </a:r>
            <a:r>
              <a:rPr lang="es-ES" sz="3200" spc="-25" dirty="0" smtClean="0">
                <a:latin typeface="Arial Unicode MS"/>
                <a:cs typeface="Arial Unicode MS"/>
              </a:rPr>
              <a:t>(</a:t>
            </a:r>
            <a:r>
              <a:rPr lang="es-ES" sz="3200" b="1" spc="-25" dirty="0" smtClean="0">
                <a:latin typeface="Arial"/>
                <a:cs typeface="Arial"/>
              </a:rPr>
              <a:t>-</a:t>
            </a:r>
            <a:r>
              <a:rPr lang="es-ES" sz="3200" dirty="0" smtClean="0">
                <a:latin typeface="Arial Unicode MS"/>
                <a:cs typeface="Arial Unicode MS"/>
              </a:rPr>
              <a:t>) negativa</a:t>
            </a:r>
            <a:r>
              <a:rPr lang="es-ES" sz="3200" spc="9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y</a:t>
            </a:r>
            <a:r>
              <a:rPr lang="es-ES" sz="3200" spc="9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la</a:t>
            </a:r>
            <a:r>
              <a:rPr lang="es-ES" sz="3200" spc="8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forma</a:t>
            </a:r>
            <a:r>
              <a:rPr lang="es-ES" sz="3200" spc="9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de</a:t>
            </a:r>
            <a:r>
              <a:rPr lang="es-ES" sz="3200" spc="9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onda</a:t>
            </a:r>
            <a:r>
              <a:rPr lang="es-ES" sz="3200" spc="8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en</a:t>
            </a:r>
            <a:r>
              <a:rPr lang="es-ES" sz="3200" spc="9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la</a:t>
            </a:r>
            <a:r>
              <a:rPr lang="es-ES" sz="3200" spc="90" dirty="0" smtClean="0">
                <a:latin typeface="Arial Unicode MS"/>
                <a:cs typeface="Arial Unicode MS"/>
              </a:rPr>
              <a:t> </a:t>
            </a:r>
            <a:r>
              <a:rPr lang="es-ES" sz="3200" spc="-10" dirty="0" smtClean="0">
                <a:latin typeface="Arial Unicode MS"/>
                <a:cs typeface="Arial Unicode MS"/>
              </a:rPr>
              <a:t>línea </a:t>
            </a:r>
            <a:r>
              <a:rPr lang="es-ES" sz="3200" dirty="0" smtClean="0">
                <a:latin typeface="Arial Unicode MS"/>
                <a:cs typeface="Arial Unicode MS"/>
              </a:rPr>
              <a:t>terminal</a:t>
            </a:r>
            <a:r>
              <a:rPr lang="es-ES" sz="3200" spc="10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será </a:t>
            </a:r>
            <a:r>
              <a:rPr lang="es-ES" sz="3200" i="1" dirty="0" err="1" smtClean="0">
                <a:latin typeface="Arial"/>
                <a:cs typeface="Arial"/>
              </a:rPr>
              <a:t>Tfrente</a:t>
            </a:r>
            <a:r>
              <a:rPr lang="es-ES" sz="3200" dirty="0" smtClean="0">
                <a:latin typeface="Arial Unicode MS"/>
                <a:cs typeface="Arial Unicode MS"/>
              </a:rPr>
              <a:t>/</a:t>
            </a:r>
            <a:r>
              <a:rPr lang="es-ES" sz="3200" i="1" dirty="0" err="1" smtClean="0">
                <a:latin typeface="Arial"/>
                <a:cs typeface="Arial"/>
              </a:rPr>
              <a:t>Tcola</a:t>
            </a:r>
            <a:r>
              <a:rPr lang="es-ES" sz="3200" i="1" dirty="0" smtClean="0">
                <a:latin typeface="Arial"/>
                <a:cs typeface="Arial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=1,2±30%</a:t>
            </a:r>
            <a:r>
              <a:rPr lang="es-ES" sz="3200" spc="120" dirty="0" smtClean="0">
                <a:latin typeface="Arial Unicode MS"/>
                <a:cs typeface="Arial Unicode MS"/>
              </a:rPr>
              <a:t> </a:t>
            </a:r>
            <a:r>
              <a:rPr lang="es-ES" sz="3200" spc="105" dirty="0" smtClean="0">
                <a:latin typeface="Arial Unicode MS"/>
                <a:cs typeface="Arial Unicode MS"/>
              </a:rPr>
              <a:t>/</a:t>
            </a:r>
            <a:r>
              <a:rPr lang="es-ES" sz="3200" spc="120" dirty="0" smtClean="0">
                <a:latin typeface="Arial Unicode MS"/>
                <a:cs typeface="Arial Unicode MS"/>
              </a:rPr>
              <a:t> </a:t>
            </a:r>
            <a:r>
              <a:rPr lang="es-ES" sz="3200" spc="-10" dirty="0" smtClean="0">
                <a:latin typeface="Arial Unicode MS"/>
                <a:cs typeface="Arial Unicode MS"/>
              </a:rPr>
              <a:t>50±20%µS.</a:t>
            </a:r>
            <a:r>
              <a:rPr lang="es-ES" sz="3200" spc="100" dirty="0" smtClean="0">
                <a:latin typeface="Arial Unicode MS"/>
                <a:cs typeface="Arial Unicode MS"/>
              </a:rPr>
              <a:t> </a:t>
            </a:r>
            <a:endParaRPr lang="es-ES" sz="3200" spc="100" dirty="0" smtClean="0">
              <a:latin typeface="Arial Unicode MS"/>
              <a:cs typeface="Arial Unicode MS"/>
            </a:endParaRPr>
          </a:p>
          <a:p>
            <a:pPr marL="177165" marR="503555" algn="just">
              <a:lnSpc>
                <a:spcPct val="120000"/>
              </a:lnSpc>
              <a:spcBef>
                <a:spcPts val="570"/>
              </a:spcBef>
            </a:pPr>
            <a:endParaRPr lang="es-ES" sz="3200" dirty="0" smtClean="0">
              <a:latin typeface="Arial Unicode MS"/>
              <a:cs typeface="Arial Unicode MS"/>
            </a:endParaRPr>
          </a:p>
          <a:p>
            <a:pPr marL="177165" marR="503555" algn="just">
              <a:lnSpc>
                <a:spcPct val="120000"/>
              </a:lnSpc>
              <a:spcBef>
                <a:spcPts val="570"/>
              </a:spcBef>
            </a:pPr>
            <a:r>
              <a:rPr lang="es-ES" sz="3200" dirty="0" smtClean="0">
                <a:latin typeface="Arial Unicode MS"/>
                <a:cs typeface="Arial Unicode MS"/>
              </a:rPr>
              <a:t>Además</a:t>
            </a:r>
            <a:r>
              <a:rPr lang="es-ES" sz="3200" spc="10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de la </a:t>
            </a:r>
            <a:r>
              <a:rPr lang="es-ES" sz="3200" i="1" dirty="0" smtClean="0">
                <a:latin typeface="Arial"/>
                <a:cs typeface="Arial"/>
              </a:rPr>
              <a:t>forma</a:t>
            </a:r>
            <a:r>
              <a:rPr lang="es-ES" sz="3200" i="1" spc="85" dirty="0" smtClean="0">
                <a:latin typeface="Arial"/>
                <a:cs typeface="Arial"/>
              </a:rPr>
              <a:t> </a:t>
            </a:r>
            <a:r>
              <a:rPr lang="es-ES" sz="3200" i="1" dirty="0" smtClean="0">
                <a:latin typeface="Arial"/>
                <a:cs typeface="Arial"/>
              </a:rPr>
              <a:t>de</a:t>
            </a:r>
            <a:r>
              <a:rPr lang="es-ES" sz="3200" i="1" spc="85" dirty="0" smtClean="0">
                <a:latin typeface="Arial"/>
                <a:cs typeface="Arial"/>
              </a:rPr>
              <a:t> </a:t>
            </a:r>
            <a:r>
              <a:rPr lang="es-ES" sz="3200" i="1" dirty="0" smtClean="0">
                <a:latin typeface="Arial"/>
                <a:cs typeface="Arial"/>
              </a:rPr>
              <a:t>onda completa </a:t>
            </a:r>
            <a:r>
              <a:rPr lang="es-ES" sz="3200" dirty="0" smtClean="0">
                <a:latin typeface="Arial Unicode MS"/>
                <a:cs typeface="Arial Unicode MS"/>
              </a:rPr>
              <a:t>(figura</a:t>
            </a:r>
            <a:r>
              <a:rPr lang="es-ES" sz="3200" spc="10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15.1), la</a:t>
            </a:r>
            <a:r>
              <a:rPr lang="es-ES" sz="3200" spc="100" dirty="0" smtClean="0">
                <a:latin typeface="Arial Unicode MS"/>
                <a:cs typeface="Arial Unicode MS"/>
              </a:rPr>
              <a:t> </a:t>
            </a:r>
            <a:r>
              <a:rPr lang="es-ES" sz="3200" i="1" spc="-25" dirty="0" smtClean="0">
                <a:latin typeface="Arial"/>
                <a:cs typeface="Arial"/>
              </a:rPr>
              <a:t>onda </a:t>
            </a:r>
            <a:r>
              <a:rPr lang="es-ES" sz="3200" i="1" dirty="0" smtClean="0">
                <a:latin typeface="Arial"/>
                <a:cs typeface="Arial"/>
              </a:rPr>
              <a:t>Cortada </a:t>
            </a:r>
            <a:r>
              <a:rPr lang="es-ES" sz="3200" dirty="0" smtClean="0">
                <a:latin typeface="Arial Unicode MS"/>
                <a:cs typeface="Arial Unicode MS"/>
              </a:rPr>
              <a:t>en</a:t>
            </a:r>
            <a:r>
              <a:rPr lang="es-ES" sz="3200" spc="5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la</a:t>
            </a:r>
            <a:r>
              <a:rPr lang="es-ES" sz="3200" spc="5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cola,</a:t>
            </a:r>
            <a:r>
              <a:rPr lang="es-ES" sz="3200" spc="6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el</a:t>
            </a:r>
            <a:r>
              <a:rPr lang="es-ES" sz="3200" spc="55" dirty="0" smtClean="0">
                <a:latin typeface="Arial Unicode MS"/>
                <a:cs typeface="Arial Unicode MS"/>
              </a:rPr>
              <a:t> </a:t>
            </a:r>
            <a:r>
              <a:rPr lang="es-ES" sz="3200" spc="50" dirty="0" smtClean="0">
                <a:latin typeface="Arial Unicode MS"/>
                <a:cs typeface="Arial Unicode MS"/>
              </a:rPr>
              <a:t>tiempo</a:t>
            </a:r>
            <a:r>
              <a:rPr lang="es-ES" sz="3200" spc="6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de</a:t>
            </a:r>
            <a:r>
              <a:rPr lang="es-ES" sz="3200" spc="5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picado</a:t>
            </a:r>
            <a:r>
              <a:rPr lang="es-ES" sz="3200" spc="55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será</a:t>
            </a:r>
            <a:r>
              <a:rPr lang="es-ES" sz="3200" spc="6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de</a:t>
            </a:r>
            <a:r>
              <a:rPr lang="es-ES" sz="3200" spc="55" dirty="0" smtClean="0">
                <a:latin typeface="Arial Unicode MS"/>
                <a:cs typeface="Arial Unicode MS"/>
              </a:rPr>
              <a:t> </a:t>
            </a:r>
            <a:r>
              <a:rPr lang="es-ES" sz="3200" spc="-10" dirty="0" smtClean="0">
                <a:latin typeface="Arial Unicode MS"/>
                <a:cs typeface="Arial Unicode MS"/>
              </a:rPr>
              <a:t>2…..6 µS.</a:t>
            </a:r>
            <a:r>
              <a:rPr lang="es-ES" sz="3200" spc="60" dirty="0" smtClean="0">
                <a:latin typeface="Arial Unicode MS"/>
                <a:cs typeface="Arial Unicode MS"/>
              </a:rPr>
              <a:t> </a:t>
            </a:r>
            <a:r>
              <a:rPr lang="es-ES" sz="3200" dirty="0" smtClean="0">
                <a:latin typeface="Arial Unicode MS"/>
                <a:cs typeface="Arial Unicode MS"/>
              </a:rPr>
              <a:t>(figura</a:t>
            </a:r>
            <a:r>
              <a:rPr lang="es-ES" sz="3200" spc="55" dirty="0" smtClean="0">
                <a:latin typeface="Arial Unicode MS"/>
                <a:cs typeface="Arial Unicode MS"/>
              </a:rPr>
              <a:t> </a:t>
            </a:r>
            <a:r>
              <a:rPr lang="es-ES" sz="3200" spc="-10" dirty="0" smtClean="0">
                <a:latin typeface="Arial Unicode MS"/>
                <a:cs typeface="Arial Unicode MS"/>
              </a:rPr>
              <a:t>15.2).</a:t>
            </a:r>
            <a:endParaRPr lang="es-ES" sz="32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lang="es-ES" sz="2400" dirty="0" smtClean="0">
              <a:latin typeface="Times New Roman"/>
              <a:cs typeface="Times New Roman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r="23279" b="48993"/>
          <a:stretch/>
        </p:blipFill>
        <p:spPr>
          <a:xfrm>
            <a:off x="289654" y="4846634"/>
            <a:ext cx="8287546" cy="560229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8397" t="52602" r="38099"/>
          <a:stretch/>
        </p:blipFill>
        <p:spPr>
          <a:xfrm>
            <a:off x="9733756" y="4489444"/>
            <a:ext cx="8686800" cy="583900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77596" b="82693"/>
          <a:stretch/>
        </p:blipFill>
        <p:spPr>
          <a:xfrm>
            <a:off x="5861818" y="4846634"/>
            <a:ext cx="2420145" cy="165474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/>
          <a:srcRect l="75710" t="74480" r="6871" b="18677"/>
          <a:stretch/>
        </p:blipFill>
        <p:spPr>
          <a:xfrm>
            <a:off x="13505684" y="4418006"/>
            <a:ext cx="2114552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974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Rectángulo 303"/>
          <p:cNvSpPr/>
          <p:nvPr/>
        </p:nvSpPr>
        <p:spPr>
          <a:xfrm>
            <a:off x="289655" y="393700"/>
            <a:ext cx="6500857" cy="9389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63500" algn="just">
              <a:lnSpc>
                <a:spcPts val="3300"/>
              </a:lnSpc>
              <a:spcBef>
                <a:spcPts val="10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tensiones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tipo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rayo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sucesivamente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línea.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endParaRPr lang="es-ES" sz="2800" spc="95" dirty="0" smtClean="0">
              <a:latin typeface="Arial Unicode MS"/>
              <a:cs typeface="Arial Unicode MS"/>
            </a:endParaRPr>
          </a:p>
          <a:p>
            <a:pPr marL="12700" marR="63500" algn="just">
              <a:lnSpc>
                <a:spcPts val="3300"/>
              </a:lnSpc>
              <a:spcBef>
                <a:spcPts val="100"/>
              </a:spcBef>
            </a:pPr>
            <a:endParaRPr lang="es-ES" sz="2800" spc="95" dirty="0">
              <a:latin typeface="Arial Unicode MS"/>
              <a:cs typeface="Arial Unicode MS"/>
            </a:endParaRPr>
          </a:p>
          <a:p>
            <a:pPr marL="12700" marR="63500" algn="just">
              <a:lnSpc>
                <a:spcPts val="3300"/>
              </a:lnSpc>
              <a:spcBef>
                <a:spcPts val="100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número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método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aplicación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tensiones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tipo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rayo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establecen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normas.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endParaRPr lang="es-ES" sz="2800" spc="85" dirty="0" smtClean="0">
              <a:latin typeface="Arial Unicode MS"/>
              <a:cs typeface="Arial Unicode MS"/>
            </a:endParaRPr>
          </a:p>
          <a:p>
            <a:pPr marL="12700" marR="63500" algn="just">
              <a:lnSpc>
                <a:spcPts val="3300"/>
              </a:lnSpc>
              <a:spcBef>
                <a:spcPts val="100"/>
              </a:spcBef>
            </a:pPr>
            <a:endParaRPr lang="es-ES" sz="2800" spc="85" dirty="0">
              <a:latin typeface="Arial Unicode MS"/>
              <a:cs typeface="Arial Unicode MS"/>
            </a:endParaRPr>
          </a:p>
          <a:p>
            <a:pPr marL="12700" marR="63500" algn="just">
              <a:lnSpc>
                <a:spcPts val="3300"/>
              </a:lnSpc>
              <a:spcBef>
                <a:spcPts val="10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demás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línea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línea </a:t>
            </a:r>
            <a:r>
              <a:rPr lang="es-ES" sz="2800" dirty="0" smtClean="0">
                <a:latin typeface="Arial Unicode MS"/>
                <a:cs typeface="Arial Unicode MS"/>
              </a:rPr>
              <a:t>neutra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conectarán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directamente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mediante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pequeña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(fig.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15.3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15.4).</a:t>
            </a:r>
          </a:p>
          <a:p>
            <a:pPr marL="12700" marR="63500" algn="just">
              <a:lnSpc>
                <a:spcPts val="3300"/>
              </a:lnSpc>
              <a:spcBef>
                <a:spcPts val="100"/>
              </a:spcBef>
            </a:pPr>
            <a:endParaRPr lang="es-ES" sz="2800" spc="-10" dirty="0" smtClean="0">
              <a:latin typeface="Arial Unicode MS"/>
              <a:cs typeface="Arial Unicode MS"/>
            </a:endParaRPr>
          </a:p>
          <a:p>
            <a:pPr marL="12700" marR="22225" algn="just">
              <a:lnSpc>
                <a:spcPts val="3300"/>
              </a:lnSpc>
              <a:spcBef>
                <a:spcPts val="880"/>
              </a:spcBef>
            </a:pPr>
            <a:r>
              <a:rPr lang="es-ES" sz="2800" spc="-20" dirty="0" smtClean="0">
                <a:latin typeface="Arial Unicode MS"/>
                <a:cs typeface="Arial Unicode MS"/>
              </a:rPr>
              <a:t>En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trifásicos,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salvo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haya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convenido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toma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particular,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realizan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dos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tomas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extremas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toma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principal.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endParaRPr lang="es-ES" sz="2800" spc="75" dirty="0" smtClean="0">
              <a:latin typeface="Arial Unicode MS"/>
              <a:cs typeface="Arial Unicode MS"/>
            </a:endParaRPr>
          </a:p>
          <a:p>
            <a:pPr marL="12700" marR="22225" algn="just">
              <a:lnSpc>
                <a:spcPts val="3300"/>
              </a:lnSpc>
              <a:spcBef>
                <a:spcPts val="880"/>
              </a:spcBef>
            </a:pPr>
            <a:endParaRPr lang="es-ES" sz="2800" spc="75" dirty="0">
              <a:latin typeface="Arial Unicode MS"/>
              <a:cs typeface="Arial Unicode MS"/>
            </a:endParaRPr>
          </a:p>
          <a:p>
            <a:pPr marL="12700" marR="22225" algn="just">
              <a:lnSpc>
                <a:spcPts val="3300"/>
              </a:lnSpc>
              <a:spcBef>
                <a:spcPts val="880"/>
              </a:spcBef>
            </a:pPr>
            <a:r>
              <a:rPr lang="es-ES" sz="2800" spc="-10" dirty="0" smtClean="0">
                <a:latin typeface="Arial Unicode MS"/>
                <a:cs typeface="Arial Unicode MS"/>
              </a:rPr>
              <a:t>Las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cada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realizan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a</a:t>
            </a:r>
            <a:r>
              <a:rPr lang="es-ES" sz="2800" dirty="0" smtClean="0">
                <a:latin typeface="Arial Unicode MS"/>
                <a:cs typeface="Arial Unicode MS"/>
              </a:rPr>
              <a:t> min.,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max</a:t>
            </a:r>
            <a:r>
              <a:rPr lang="es-ES" sz="2800" dirty="0" smtClean="0">
                <a:latin typeface="Arial Unicode MS"/>
                <a:cs typeface="Arial Unicode MS"/>
              </a:rPr>
              <a:t>.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tapping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principal.</a:t>
            </a:r>
          </a:p>
        </p:txBody>
      </p:sp>
      <p:pic>
        <p:nvPicPr>
          <p:cNvPr id="305" name="Imagen 3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9140" y="203164"/>
            <a:ext cx="11124105" cy="4466667"/>
          </a:xfrm>
          <a:prstGeom prst="rect">
            <a:avLst/>
          </a:prstGeom>
        </p:spPr>
      </p:pic>
      <p:pic>
        <p:nvPicPr>
          <p:cNvPr id="306" name="Imagen 305"/>
          <p:cNvPicPr>
            <a:picLocks noChangeAspect="1"/>
          </p:cNvPicPr>
          <p:nvPr/>
        </p:nvPicPr>
        <p:blipFill rotWithShape="1">
          <a:blip r:embed="rId3"/>
          <a:srcRect l="4690"/>
          <a:stretch/>
        </p:blipFill>
        <p:spPr>
          <a:xfrm>
            <a:off x="7004826" y="5019143"/>
            <a:ext cx="6426843" cy="4923809"/>
          </a:xfrm>
          <a:prstGeom prst="rect">
            <a:avLst/>
          </a:prstGeom>
        </p:spPr>
      </p:pic>
      <p:sp>
        <p:nvSpPr>
          <p:cNvPr id="307" name="Rectángulo 306"/>
          <p:cNvSpPr/>
          <p:nvPr/>
        </p:nvSpPr>
        <p:spPr>
          <a:xfrm>
            <a:off x="10267156" y="9942952"/>
            <a:ext cx="950277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800" dirty="0" smtClean="0">
                <a:latin typeface="Arial Unicode MS"/>
                <a:cs typeface="Arial Unicode MS"/>
              </a:rPr>
              <a:t>Figura 15-4 Diagramas de conexión para la prueba de impulso tipo rayo</a:t>
            </a:r>
            <a:endParaRPr lang="en-US" dirty="0"/>
          </a:p>
        </p:txBody>
      </p:sp>
      <p:pic>
        <p:nvPicPr>
          <p:cNvPr id="308" name="Imagen 30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1258" y="7295972"/>
            <a:ext cx="6004097" cy="2288737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Rectángulo 303"/>
          <p:cNvSpPr/>
          <p:nvPr/>
        </p:nvSpPr>
        <p:spPr>
          <a:xfrm>
            <a:off x="289654" y="393700"/>
            <a:ext cx="6929485" cy="955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ts val="3000"/>
              </a:lnSpc>
              <a:spcBef>
                <a:spcPts val="84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veces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 devanado de </a:t>
            </a:r>
            <a:r>
              <a:rPr lang="es-ES" sz="2800" i="1" dirty="0" smtClean="0">
                <a:latin typeface="Arial"/>
                <a:cs typeface="Arial"/>
              </a:rPr>
              <a:t>BT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mayor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capacidad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nominal,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posible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posible </a:t>
            </a:r>
            <a:r>
              <a:rPr lang="es-ES" sz="2800" dirty="0" smtClean="0">
                <a:latin typeface="Arial Unicode MS"/>
                <a:cs typeface="Arial Unicode MS"/>
              </a:rPr>
              <a:t>alcanzar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mitad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tiempo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cola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define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normas.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endParaRPr lang="es-ES" sz="2800" spc="7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3000"/>
              </a:lnSpc>
              <a:spcBef>
                <a:spcPts val="840"/>
              </a:spcBef>
            </a:pPr>
            <a:endParaRPr lang="es-ES" sz="2800" spc="70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3000"/>
              </a:lnSpc>
              <a:spcBef>
                <a:spcPts val="840"/>
              </a:spcBef>
            </a:pPr>
            <a:r>
              <a:rPr lang="es-ES" sz="2800" spc="-20" dirty="0" smtClean="0">
                <a:latin typeface="Arial Unicode MS"/>
                <a:cs typeface="Arial Unicode MS"/>
              </a:rPr>
              <a:t>En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tales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casos,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pueden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conectar </a:t>
            </a:r>
            <a:r>
              <a:rPr lang="es-ES" sz="2800" dirty="0" smtClean="0">
                <a:latin typeface="Arial Unicode MS"/>
                <a:cs typeface="Arial Unicode MS"/>
              </a:rPr>
              <a:t>resistencias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adecuadas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bajo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</a:t>
            </a:r>
            <a:r>
              <a:rPr lang="es-ES" sz="2800" dirty="0" smtClean="0">
                <a:latin typeface="Arial Unicode MS"/>
                <a:cs typeface="Arial Unicode MS"/>
              </a:rPr>
              <a:t>.</a:t>
            </a:r>
          </a:p>
          <a:p>
            <a:pPr marL="12700" marR="5080" algn="just">
              <a:lnSpc>
                <a:spcPts val="3000"/>
              </a:lnSpc>
              <a:spcBef>
                <a:spcPts val="840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3000"/>
              </a:lnSpc>
              <a:spcBef>
                <a:spcPts val="840"/>
              </a:spcBef>
            </a:pP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Las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ser </a:t>
            </a:r>
            <a:r>
              <a:rPr lang="es-ES" sz="2800" dirty="0" smtClean="0">
                <a:latin typeface="Arial Unicode MS"/>
                <a:cs typeface="Arial Unicode MS"/>
              </a:rPr>
              <a:t>seleccionadas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tal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manera,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acuerdo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con </a:t>
            </a:r>
            <a:r>
              <a:rPr lang="es-ES" sz="2800" i="1" spc="-10" dirty="0" smtClean="0">
                <a:latin typeface="Arial"/>
                <a:cs typeface="Arial"/>
              </a:rPr>
              <a:t>CEI</a:t>
            </a:r>
            <a:r>
              <a:rPr lang="es-ES" sz="2800" i="1" spc="8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60076-3</a:t>
            </a:r>
            <a:r>
              <a:rPr lang="es-ES" sz="2800" dirty="0" smtClean="0">
                <a:latin typeface="Arial Unicode MS"/>
                <a:cs typeface="Arial Unicode MS"/>
              </a:rPr>
              <a:t>,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estos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devanados </a:t>
            </a:r>
            <a:r>
              <a:rPr lang="es-ES" sz="2800" dirty="0" smtClean="0">
                <a:latin typeface="Arial Unicode MS"/>
                <a:cs typeface="Arial Unicode MS"/>
              </a:rPr>
              <a:t>contra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mayor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90" dirty="0" smtClean="0">
                <a:latin typeface="Arial Unicode MS"/>
                <a:cs typeface="Arial Unicode MS"/>
              </a:rPr>
              <a:t>el </a:t>
            </a:r>
            <a:r>
              <a:rPr lang="es-ES" sz="2800" i="1" dirty="0" smtClean="0">
                <a:latin typeface="Arial"/>
                <a:cs typeface="Arial"/>
              </a:rPr>
              <a:t>75</a:t>
            </a:r>
            <a:r>
              <a:rPr lang="es-ES" sz="2800" i="1" spc="9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%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tensiones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máximo </a:t>
            </a:r>
            <a:r>
              <a:rPr lang="es-ES" sz="2800" i="1" spc="-10" dirty="0" smtClean="0">
                <a:latin typeface="Arial"/>
                <a:cs typeface="Arial"/>
              </a:rPr>
              <a:t>500 </a:t>
            </a:r>
            <a:r>
              <a:rPr lang="es-ES" sz="2800" spc="-10" dirty="0" smtClean="0">
                <a:latin typeface="Arial Unicode MS"/>
                <a:cs typeface="Arial Unicode MS"/>
              </a:rPr>
              <a:t>Ω.</a:t>
            </a:r>
          </a:p>
          <a:p>
            <a:pPr marL="12700" marR="5080" algn="just">
              <a:lnSpc>
                <a:spcPts val="3000"/>
              </a:lnSpc>
              <a:spcBef>
                <a:spcPts val="840"/>
              </a:spcBef>
            </a:pPr>
            <a:endParaRPr lang="es-ES" sz="2800" spc="-1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3000"/>
              </a:lnSpc>
              <a:spcBef>
                <a:spcPts val="84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En la figura 15-4 se dan algunos diagramas de conexión utilizados para la prueba de impulso tipo rayo.</a:t>
            </a:r>
            <a:endParaRPr lang="es-ES" sz="2800" dirty="0">
              <a:latin typeface="Arial Unicode MS"/>
              <a:cs typeface="Arial Unicode MS"/>
            </a:endParaRPr>
          </a:p>
        </p:txBody>
      </p:sp>
      <p:pic>
        <p:nvPicPr>
          <p:cNvPr id="305" name="Imagen 3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2956" y="194233"/>
            <a:ext cx="11124105" cy="4466667"/>
          </a:xfrm>
          <a:prstGeom prst="rect">
            <a:avLst/>
          </a:prstGeom>
        </p:spPr>
      </p:pic>
      <p:pic>
        <p:nvPicPr>
          <p:cNvPr id="306" name="Imagen 305"/>
          <p:cNvPicPr>
            <a:picLocks noChangeAspect="1"/>
          </p:cNvPicPr>
          <p:nvPr/>
        </p:nvPicPr>
        <p:blipFill rotWithShape="1">
          <a:blip r:embed="rId3"/>
          <a:srcRect l="4690"/>
          <a:stretch/>
        </p:blipFill>
        <p:spPr>
          <a:xfrm>
            <a:off x="7290578" y="5019143"/>
            <a:ext cx="6141091" cy="4923809"/>
          </a:xfrm>
          <a:prstGeom prst="rect">
            <a:avLst/>
          </a:prstGeom>
        </p:spPr>
      </p:pic>
      <p:sp>
        <p:nvSpPr>
          <p:cNvPr id="307" name="Rectángulo 306"/>
          <p:cNvSpPr/>
          <p:nvPr/>
        </p:nvSpPr>
        <p:spPr>
          <a:xfrm>
            <a:off x="10267156" y="9942952"/>
            <a:ext cx="950277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800" dirty="0" smtClean="0">
                <a:latin typeface="Arial Unicode MS"/>
                <a:cs typeface="Arial Unicode MS"/>
              </a:rPr>
              <a:t>Figura 15-4 Diagramas de conexión para la prueba de impulso tipo rayo</a:t>
            </a:r>
            <a:endParaRPr lang="en-US" dirty="0"/>
          </a:p>
        </p:txBody>
      </p:sp>
      <p:pic>
        <p:nvPicPr>
          <p:cNvPr id="308" name="Imagen 30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1258" y="7295972"/>
            <a:ext cx="6004097" cy="2288737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ángulo 153"/>
          <p:cNvSpPr/>
          <p:nvPr/>
        </p:nvSpPr>
        <p:spPr>
          <a:xfrm>
            <a:off x="208756" y="20721"/>
            <a:ext cx="18801557" cy="7863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marR="1057275" algn="just">
              <a:lnSpc>
                <a:spcPts val="280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1057275" algn="just">
              <a:lnSpc>
                <a:spcPts val="3400"/>
              </a:lnSpc>
            </a:pPr>
            <a:r>
              <a:rPr lang="es-AR" sz="2800" dirty="0" smtClean="0">
                <a:latin typeface="Arial Unicode MS"/>
                <a:cs typeface="Arial Unicode MS"/>
              </a:rPr>
              <a:t>Los divisores de voltaje usados para medir voltajes de impulso generalmente están hechos de tres tipos.</a:t>
            </a:r>
          </a:p>
          <a:p>
            <a:pPr marL="177165" marR="1057275" algn="just">
              <a:lnSpc>
                <a:spcPts val="3400"/>
              </a:lnSpc>
            </a:pPr>
            <a:endParaRPr lang="es-AR" sz="2800" dirty="0" smtClean="0">
              <a:latin typeface="Arial Unicode MS"/>
              <a:cs typeface="Arial Unicode MS"/>
            </a:endParaRPr>
          </a:p>
          <a:p>
            <a:pPr marL="177165" marR="1057275" algn="just">
              <a:lnSpc>
                <a:spcPts val="3400"/>
              </a:lnSpc>
            </a:pPr>
            <a:r>
              <a:rPr lang="es-AR" sz="2800" dirty="0" smtClean="0">
                <a:latin typeface="Arial Unicode MS"/>
                <a:cs typeface="Arial Unicode MS"/>
              </a:rPr>
              <a:t>1- Divisor de voltaje óhmico</a:t>
            </a:r>
          </a:p>
          <a:p>
            <a:pPr marL="177165" marR="1057275" algn="just">
              <a:lnSpc>
                <a:spcPts val="3400"/>
              </a:lnSpc>
            </a:pPr>
            <a:r>
              <a:rPr lang="es-AR" sz="2800" dirty="0" smtClean="0">
                <a:latin typeface="Arial Unicode MS"/>
                <a:cs typeface="Arial Unicode MS"/>
              </a:rPr>
              <a:t>2- Divisor de voltaje capacitivo</a:t>
            </a:r>
          </a:p>
          <a:p>
            <a:pPr marL="177165" marR="1057275" algn="just">
              <a:lnSpc>
                <a:spcPts val="3400"/>
              </a:lnSpc>
            </a:pPr>
            <a:r>
              <a:rPr lang="es-AR" sz="2800" dirty="0" smtClean="0">
                <a:latin typeface="Arial Unicode MS"/>
                <a:cs typeface="Arial Unicode MS"/>
              </a:rPr>
              <a:t>3- Divisor de voltaje mixto (capacitivo óhmico)</a:t>
            </a:r>
          </a:p>
          <a:p>
            <a:pPr marL="177165" marR="1057275" algn="just">
              <a:lnSpc>
                <a:spcPts val="3400"/>
              </a:lnSpc>
            </a:pPr>
            <a:endParaRPr lang="es-AR" sz="2800" dirty="0" smtClean="0">
              <a:latin typeface="Arial Unicode MS"/>
              <a:cs typeface="Arial Unicode MS"/>
            </a:endParaRPr>
          </a:p>
          <a:p>
            <a:pPr marL="177165" marR="1057275" algn="just">
              <a:lnSpc>
                <a:spcPts val="3400"/>
              </a:lnSpc>
            </a:pPr>
            <a:r>
              <a:rPr lang="es-AR" sz="2800" dirty="0" smtClean="0">
                <a:latin typeface="Arial Unicode MS"/>
                <a:cs typeface="Arial Unicode MS"/>
              </a:rPr>
              <a:t>Aunque los tipos están cambiando según el objetivo y el lugar de uso, el divisor de voltaje más utilizado es el divisor de voltaje capacitivo amortiguado R.</a:t>
            </a:r>
          </a:p>
          <a:p>
            <a:pPr marL="177165" marR="1057275" algn="just">
              <a:lnSpc>
                <a:spcPts val="3400"/>
              </a:lnSpc>
            </a:pPr>
            <a:endParaRPr lang="es-AR" sz="2800" dirty="0" smtClean="0">
              <a:latin typeface="Arial Unicode MS"/>
              <a:cs typeface="Arial Unicode MS"/>
            </a:endParaRPr>
          </a:p>
          <a:p>
            <a:pPr marL="177165" marR="1057275" algn="just">
              <a:lnSpc>
                <a:spcPts val="3400"/>
              </a:lnSpc>
            </a:pPr>
            <a:r>
              <a:rPr lang="es-AR" sz="2800" dirty="0" smtClean="0">
                <a:latin typeface="Arial Unicode MS"/>
                <a:cs typeface="Arial Unicode MS"/>
              </a:rPr>
              <a:t>Para medir las corrientes de impulso, se utilizan resistencias óhmicas no inductivas. Por lo general, su valor varía de 0,1 Ω a 20 Ω.</a:t>
            </a:r>
          </a:p>
          <a:p>
            <a:pPr marL="177165" marR="1057275" algn="just">
              <a:lnSpc>
                <a:spcPts val="3400"/>
              </a:lnSpc>
            </a:pPr>
            <a:endParaRPr lang="es-AR" sz="2800" dirty="0">
              <a:latin typeface="Arial Unicode MS"/>
              <a:cs typeface="Arial Unicode MS"/>
            </a:endParaRPr>
          </a:p>
          <a:p>
            <a:pPr marL="177165" marR="1057275" algn="just">
              <a:lnSpc>
                <a:spcPts val="34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cables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coaxiales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utilizan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transmitir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señales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voltímetro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máximo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al </a:t>
            </a:r>
            <a:r>
              <a:rPr lang="es-ES" sz="2800" spc="-10" dirty="0" smtClean="0">
                <a:latin typeface="Arial Unicode MS"/>
                <a:cs typeface="Arial Unicode MS"/>
              </a:rPr>
              <a:t>osciloscopio.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3400"/>
              </a:lnSpc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423545" algn="just">
              <a:lnSpc>
                <a:spcPts val="3400"/>
              </a:lnSpc>
            </a:pPr>
            <a:r>
              <a:rPr lang="es-ES" sz="2800" spc="-45" dirty="0" smtClean="0">
                <a:latin typeface="Arial Unicode MS"/>
                <a:cs typeface="Arial Unicode MS"/>
              </a:rPr>
              <a:t>Si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prevé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aplicación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onda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picada, al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añade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spc="55" dirty="0" smtClean="0">
                <a:latin typeface="Arial Unicode MS"/>
                <a:cs typeface="Arial Unicode MS"/>
              </a:rPr>
              <a:t>un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sistema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corta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onda.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En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modernos,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suele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 </a:t>
            </a: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“</a:t>
            </a:r>
            <a:r>
              <a:rPr lang="es-ES" sz="2800" i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Dispositivo</a:t>
            </a:r>
            <a:r>
              <a:rPr lang="es-ES" sz="2800" i="1" u="sng" spc="13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800" i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lang="es-ES" sz="2800" i="1" u="sng" spc="13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800" i="1" u="sng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corte</a:t>
            </a:r>
            <a:r>
              <a:rPr lang="es-ES" sz="2800" i="1" u="sng" spc="13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s-ES" sz="2800" i="1" u="sng" spc="-1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múltiple</a:t>
            </a:r>
            <a:r>
              <a:rPr lang="es-ES" sz="2800" u="sng" spc="-10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”.</a:t>
            </a:r>
            <a:endParaRPr lang="es-ES" sz="2800" dirty="0" smtClean="0">
              <a:latin typeface="Arial Unicode MS"/>
              <a:cs typeface="Arial Unicode MS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ángulo 153"/>
          <p:cNvSpPr/>
          <p:nvPr/>
        </p:nvSpPr>
        <p:spPr>
          <a:xfrm>
            <a:off x="208756" y="20721"/>
            <a:ext cx="18801557" cy="9594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marR="1057275" algn="just">
              <a:lnSpc>
                <a:spcPts val="280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354330" algn="just">
              <a:lnSpc>
                <a:spcPts val="3200"/>
              </a:lnSpc>
              <a:spcBef>
                <a:spcPts val="114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principio,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inicia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50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ciento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prueba,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cuya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forma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onda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determinada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oscilograma.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</a:p>
          <a:p>
            <a:pPr marL="177165" marR="354330" algn="just">
              <a:lnSpc>
                <a:spcPts val="3200"/>
              </a:lnSpc>
              <a:spcBef>
                <a:spcPts val="1145"/>
              </a:spcBef>
            </a:pPr>
            <a:endParaRPr lang="es-ES" sz="2800" spc="120" dirty="0">
              <a:latin typeface="Arial Unicode MS"/>
              <a:cs typeface="Arial Unicode MS"/>
            </a:endParaRPr>
          </a:p>
          <a:p>
            <a:pPr marL="177165" marR="354330" algn="just">
              <a:lnSpc>
                <a:spcPts val="3200"/>
              </a:lnSpc>
              <a:spcBef>
                <a:spcPts val="114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Después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obtener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forma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aceptable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acuerdo</a:t>
            </a:r>
            <a:r>
              <a:rPr lang="es-ES" sz="2800" spc="4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estándares,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primero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"</a:t>
            </a:r>
            <a:r>
              <a:rPr lang="es-ES" sz="2800" i="1" dirty="0" smtClean="0">
                <a:latin typeface="Arial"/>
                <a:cs typeface="Arial"/>
              </a:rPr>
              <a:t>Impulso</a:t>
            </a:r>
            <a:r>
              <a:rPr lang="es-ES" sz="2800" i="1" spc="14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de</a:t>
            </a:r>
            <a:r>
              <a:rPr lang="es-ES" sz="2800" i="1" spc="14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referencia</a:t>
            </a:r>
            <a:r>
              <a:rPr lang="es-ES" sz="2800" dirty="0" smtClean="0">
                <a:latin typeface="Arial Unicode MS"/>
                <a:cs typeface="Arial Unicode MS"/>
              </a:rPr>
              <a:t>” que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tiene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magnitud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 </a:t>
            </a:r>
            <a:r>
              <a:rPr lang="es-ES" sz="2800" i="1" dirty="0" smtClean="0">
                <a:latin typeface="Arial"/>
                <a:cs typeface="Arial"/>
              </a:rPr>
              <a:t>50</a:t>
            </a:r>
            <a:r>
              <a:rPr lang="es-ES" sz="2800" i="1" spc="145" dirty="0" smtClean="0">
                <a:latin typeface="Arial"/>
                <a:cs typeface="Arial"/>
              </a:rPr>
              <a:t> </a:t>
            </a:r>
            <a:r>
              <a:rPr lang="es-ES" sz="2800" i="1" spc="145" dirty="0" smtClean="0"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 </a:t>
            </a:r>
            <a:r>
              <a:rPr lang="es-ES" sz="2800" dirty="0" smtClean="0">
                <a:latin typeface="Arial Unicode MS"/>
                <a:cs typeface="Arial Unicode MS"/>
              </a:rPr>
              <a:t>prueba,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aplica,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entonces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“</a:t>
            </a:r>
            <a:r>
              <a:rPr lang="es-ES" sz="2800" i="1" dirty="0" smtClean="0">
                <a:latin typeface="Arial"/>
                <a:cs typeface="Arial"/>
              </a:rPr>
              <a:t>Impulso</a:t>
            </a:r>
            <a:r>
              <a:rPr lang="es-ES" sz="2800" i="1" spc="12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completo</a:t>
            </a:r>
            <a:r>
              <a:rPr lang="es-ES" sz="2800" dirty="0" smtClean="0">
                <a:latin typeface="Arial Unicode MS"/>
                <a:cs typeface="Arial Unicode MS"/>
              </a:rPr>
              <a:t>” que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tiene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100%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determinados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momentos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marcan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normas.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3200"/>
              </a:lnSpc>
              <a:spcBef>
                <a:spcPts val="1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402590" algn="just">
              <a:lnSpc>
                <a:spcPts val="3200"/>
              </a:lnSpc>
            </a:pPr>
            <a:r>
              <a:rPr lang="es-ES" sz="2800" spc="-10" dirty="0" smtClean="0">
                <a:latin typeface="Arial Unicode MS"/>
                <a:cs typeface="Arial Unicode MS"/>
              </a:rPr>
              <a:t>Las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magnitudes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voltajes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aplicados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determinan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numéricamente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voltímetro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máximo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a</a:t>
            </a:r>
            <a:r>
              <a:rPr lang="es-ES" sz="2800" dirty="0" smtClean="0">
                <a:latin typeface="Arial Unicode MS"/>
                <a:cs typeface="Arial Unicode MS"/>
              </a:rPr>
              <a:t> través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55" dirty="0" smtClean="0">
                <a:latin typeface="Arial Unicode MS"/>
                <a:cs typeface="Arial Unicode MS"/>
              </a:rPr>
              <a:t>un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divisor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voltaje.</a:t>
            </a:r>
            <a:r>
              <a:rPr lang="es-ES" sz="2800" spc="90" dirty="0" smtClean="0">
                <a:latin typeface="Arial Unicode MS"/>
                <a:cs typeface="Arial Unicode MS"/>
              </a:rPr>
              <a:t>   </a:t>
            </a:r>
          </a:p>
          <a:p>
            <a:pPr marL="177165" marR="402590" algn="just">
              <a:lnSpc>
                <a:spcPts val="3200"/>
              </a:lnSpc>
            </a:pPr>
            <a:endParaRPr lang="es-ES" sz="2800" spc="90" dirty="0">
              <a:latin typeface="Arial Unicode MS"/>
              <a:cs typeface="Arial Unicode MS"/>
            </a:endParaRPr>
          </a:p>
          <a:p>
            <a:pPr marL="177165" marR="402590" algn="just">
              <a:lnSpc>
                <a:spcPts val="32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Además,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cambio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tiempo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aplicado,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cambios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escapa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bajo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capacitiva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escapa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los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bajo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tierra;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detectan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fotografías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por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55" dirty="0" smtClean="0">
                <a:latin typeface="Arial Unicode MS"/>
                <a:cs typeface="Arial Unicode MS"/>
              </a:rPr>
              <a:t>un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osciloscopio.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3200"/>
              </a:lnSpc>
              <a:spcBef>
                <a:spcPts val="4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310515" algn="just">
              <a:lnSpc>
                <a:spcPts val="32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evaluación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impulso,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evaluación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registros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oscilográficos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método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más </a:t>
            </a:r>
            <a:r>
              <a:rPr lang="es-ES" sz="2800" dirty="0" smtClean="0">
                <a:latin typeface="Arial Unicode MS"/>
                <a:cs typeface="Arial Unicode MS"/>
              </a:rPr>
              <a:t>extendido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utilizado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establece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norma.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</a:p>
          <a:p>
            <a:pPr marL="177165" marR="310515" algn="just">
              <a:lnSpc>
                <a:spcPts val="3200"/>
              </a:lnSpc>
            </a:pPr>
            <a:endParaRPr lang="es-ES" sz="2800" spc="110" dirty="0">
              <a:latin typeface="Arial Unicode MS"/>
              <a:cs typeface="Arial Unicode MS"/>
            </a:endParaRPr>
          </a:p>
          <a:p>
            <a:pPr marL="177165" marR="310515" algn="just">
              <a:lnSpc>
                <a:spcPts val="32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fines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evaluación,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registro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oscilográfico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forma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 </a:t>
            </a:r>
            <a:r>
              <a:rPr lang="es-ES" sz="2800" dirty="0" smtClean="0">
                <a:latin typeface="Arial Unicode MS"/>
                <a:cs typeface="Arial Unicode MS"/>
              </a:rPr>
              <a:t>onda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referencia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tiene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magnitud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pequeña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(</a:t>
            </a:r>
            <a:r>
              <a:rPr lang="es-ES" sz="2800" i="1" spc="-10" dirty="0" smtClean="0">
                <a:latin typeface="Arial"/>
                <a:cs typeface="Arial"/>
              </a:rPr>
              <a:t>50%</a:t>
            </a:r>
            <a:r>
              <a:rPr lang="es-ES" sz="2800" i="1" spc="13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......75%</a:t>
            </a:r>
            <a:r>
              <a:rPr lang="es-ES" sz="2800" dirty="0" smtClean="0">
                <a:latin typeface="Arial Unicode MS"/>
                <a:cs typeface="Arial Unicode MS"/>
              </a:rPr>
              <a:t>)debe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coincidir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completamente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registro </a:t>
            </a:r>
            <a:r>
              <a:rPr lang="es-ES" sz="2800" dirty="0" err="1" smtClean="0">
                <a:latin typeface="Arial Unicode MS"/>
                <a:cs typeface="Arial Unicode MS"/>
              </a:rPr>
              <a:t>oscilográfico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forma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onda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tiene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plena </a:t>
            </a:r>
            <a:r>
              <a:rPr lang="es-ES" sz="2800" spc="50" dirty="0" smtClean="0">
                <a:latin typeface="Arial Unicode MS"/>
                <a:cs typeface="Arial Unicode MS"/>
              </a:rPr>
              <a:t>magnitud</a:t>
            </a:r>
            <a:r>
              <a:rPr lang="es-ES" sz="2800" spc="-1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</a:t>
            </a:r>
            <a:r>
              <a:rPr lang="es-ES" sz="2800" spc="-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100</a:t>
            </a:r>
            <a:r>
              <a:rPr lang="es-ES" sz="2800" spc="-15" dirty="0" smtClean="0">
                <a:latin typeface="Arial Unicode MS"/>
                <a:cs typeface="Arial Unicode MS"/>
              </a:rPr>
              <a:t> </a:t>
            </a:r>
            <a:r>
              <a:rPr lang="es-ES" sz="2800" spc="-60" dirty="0" smtClean="0">
                <a:latin typeface="Arial Unicode MS"/>
                <a:cs typeface="Arial Unicode MS"/>
              </a:rPr>
              <a:t>%</a:t>
            </a:r>
            <a:r>
              <a:rPr lang="es-ES" sz="2800" spc="-1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).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177165" marR="441325" algn="just">
              <a:lnSpc>
                <a:spcPts val="2900"/>
              </a:lnSpc>
              <a:spcBef>
                <a:spcPts val="1130"/>
              </a:spcBef>
            </a:pPr>
            <a:endParaRPr lang="es-ES" sz="2800" dirty="0">
              <a:latin typeface="Arial Unicode MS"/>
              <a:cs typeface="Arial Unicode MS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423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ángulo 153"/>
          <p:cNvSpPr/>
          <p:nvPr/>
        </p:nvSpPr>
        <p:spPr>
          <a:xfrm>
            <a:off x="104377" y="588222"/>
            <a:ext cx="18801557" cy="9351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marR="441325" algn="just">
              <a:lnSpc>
                <a:spcPts val="3500"/>
              </a:lnSpc>
              <a:spcBef>
                <a:spcPts val="1130"/>
              </a:spcBef>
            </a:pPr>
            <a:r>
              <a:rPr lang="es-ES" sz="2800" spc="-20" dirty="0" smtClean="0">
                <a:latin typeface="Arial Unicode MS"/>
                <a:cs typeface="Arial Unicode MS"/>
              </a:rPr>
              <a:t>En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algunos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casos,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existir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inconsistencias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oscilogramas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debido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efectos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causados</a:t>
            </a:r>
            <a:r>
              <a:rPr lang="es-ES" sz="2800" spc="250" dirty="0" smtClean="0">
                <a:latin typeface="Arial Unicode MS"/>
                <a:cs typeface="Arial Unicode MS"/>
              </a:rPr>
              <a:t> 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dirty="0" smtClean="0">
                <a:latin typeface="Arial Unicode MS"/>
                <a:cs typeface="Arial Unicode MS"/>
              </a:rPr>
              <a:t>disposición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prueba,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perturbaciones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externas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y/o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puesta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tierra.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desviación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debe </a:t>
            </a:r>
            <a:r>
              <a:rPr lang="es-ES" sz="2800" dirty="0" smtClean="0">
                <a:latin typeface="Arial Unicode MS"/>
                <a:cs typeface="Arial Unicode MS"/>
              </a:rPr>
              <a:t>considerarse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indicación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falla.</a:t>
            </a:r>
          </a:p>
          <a:p>
            <a:pPr marL="177165" marR="675640" algn="just">
              <a:lnSpc>
                <a:spcPts val="3500"/>
              </a:lnSpc>
              <a:spcBef>
                <a:spcPts val="5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675640" algn="just">
              <a:lnSpc>
                <a:spcPts val="3500"/>
              </a:lnSpc>
              <a:spcBef>
                <a:spcPts val="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diferencias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instante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disparo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etapas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dar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lugar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oscilaciones </a:t>
            </a:r>
            <a:r>
              <a:rPr lang="es-ES" sz="2800" dirty="0" smtClean="0">
                <a:latin typeface="Arial Unicode MS"/>
                <a:cs typeface="Arial Unicode MS"/>
              </a:rPr>
              <a:t>iniciales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frecuencia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parte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delantera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forma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tensión.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3500"/>
              </a:lnSpc>
              <a:spcBef>
                <a:spcPts val="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579120" algn="just">
              <a:lnSpc>
                <a:spcPts val="35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Pequeñas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diferencias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patrón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onda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debido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tiempo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corte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causar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desviaciones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después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del </a:t>
            </a:r>
            <a:r>
              <a:rPr lang="es-ES" sz="2800" dirty="0" smtClean="0">
                <a:latin typeface="Arial Unicode MS"/>
                <a:cs typeface="Arial Unicode MS"/>
              </a:rPr>
              <a:t>corte.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considerados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síntoma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cualquier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falla.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3500"/>
              </a:lnSpc>
              <a:spcBef>
                <a:spcPts val="5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351790" algn="just">
              <a:lnSpc>
                <a:spcPts val="3500"/>
              </a:lnSpc>
            </a:pPr>
            <a:r>
              <a:rPr lang="es-ES" sz="2800" spc="-45" dirty="0" smtClean="0">
                <a:latin typeface="Arial Unicode MS"/>
                <a:cs typeface="Arial Unicode MS"/>
              </a:rPr>
              <a:t>Si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especificaciones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técnicas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solicita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puntos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neutros;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método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aplicación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punto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establece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dos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formas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normas.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3500"/>
              </a:lnSpc>
              <a:spcBef>
                <a:spcPts val="50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690880" marR="683895" indent="-514350" algn="just">
              <a:lnSpc>
                <a:spcPts val="3500"/>
              </a:lnSpc>
              <a:spcBef>
                <a:spcPts val="5"/>
              </a:spcBef>
              <a:buSzPct val="88235"/>
              <a:buFont typeface="+mj-lt"/>
              <a:buAutoNum type="alphaLcParenR"/>
              <a:tabLst>
                <a:tab pos="271145" algn="l"/>
              </a:tabLst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aplicación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tensión,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producirá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determinada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magnitud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spc="40" dirty="0" smtClean="0">
                <a:latin typeface="Arial Unicode MS"/>
                <a:cs typeface="Arial Unicode MS"/>
              </a:rPr>
              <a:t>punto </a:t>
            </a:r>
            <a:r>
              <a:rPr lang="es-ES" sz="2800" dirty="0" smtClean="0">
                <a:latin typeface="Arial Unicode MS"/>
                <a:cs typeface="Arial Unicode MS"/>
              </a:rPr>
              <a:t>neutro,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línea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conectados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paralelo.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514350" indent="-514350" algn="just">
              <a:lnSpc>
                <a:spcPts val="3500"/>
              </a:lnSpc>
              <a:spcBef>
                <a:spcPts val="10"/>
              </a:spcBef>
              <a:buFont typeface="+mj-lt"/>
              <a:buAutoNum type="alphaLcParenR"/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690880" indent="-514350" algn="just">
              <a:lnSpc>
                <a:spcPts val="3500"/>
              </a:lnSpc>
              <a:buSzPct val="88235"/>
              <a:buFont typeface="+mj-lt"/>
              <a:buAutoNum type="alphaLcParenR"/>
              <a:tabLst>
                <a:tab pos="277495" algn="l"/>
              </a:tabLst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aplicación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directa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determinado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punto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neutro. </a:t>
            </a:r>
            <a:r>
              <a:rPr lang="es-ES" sz="2800" dirty="0" smtClean="0">
                <a:latin typeface="Arial Unicode MS"/>
                <a:cs typeface="Arial Unicode MS"/>
              </a:rPr>
              <a:t>Cuando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neutro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"indicado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b",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forma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onda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tiene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una </a:t>
            </a:r>
            <a:r>
              <a:rPr lang="es-ES" sz="2800" dirty="0" smtClean="0">
                <a:latin typeface="Arial Unicode MS"/>
                <a:cs typeface="Arial Unicode MS"/>
              </a:rPr>
              <a:t>duración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frente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larga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</a:t>
            </a:r>
            <a:r>
              <a:rPr lang="es-ES" sz="2800" i="1" dirty="0" smtClean="0">
                <a:latin typeface="Arial"/>
                <a:cs typeface="Arial"/>
              </a:rPr>
              <a:t>hasta</a:t>
            </a:r>
            <a:r>
              <a:rPr lang="es-ES" sz="2800" i="1" spc="12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13µS</a:t>
            </a:r>
            <a:r>
              <a:rPr lang="es-ES" sz="2800" dirty="0" smtClean="0">
                <a:latin typeface="Arial Unicode MS"/>
                <a:cs typeface="Arial Unicode MS"/>
              </a:rPr>
              <a:t>)está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permitido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según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normas.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691515" marR="441325" indent="-514350" algn="just">
              <a:lnSpc>
                <a:spcPts val="3500"/>
              </a:lnSpc>
              <a:spcBef>
                <a:spcPts val="1130"/>
              </a:spcBef>
              <a:buFont typeface="+mj-lt"/>
              <a:buAutoNum type="alphaLcParenR"/>
            </a:pPr>
            <a:endParaRPr lang="es-ES" sz="2800" dirty="0">
              <a:latin typeface="Arial Unicode MS"/>
              <a:cs typeface="Arial Unicode MS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ángulo 99"/>
          <p:cNvSpPr/>
          <p:nvPr/>
        </p:nvSpPr>
        <p:spPr>
          <a:xfrm>
            <a:off x="284956" y="241300"/>
            <a:ext cx="18365216" cy="4731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algn="just">
              <a:lnSpc>
                <a:spcPct val="100000"/>
              </a:lnSpc>
            </a:pP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16.</a:t>
            </a:r>
            <a:r>
              <a:rPr lang="es-ES" sz="2800" b="1" spc="-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35" dirty="0" smtClean="0">
                <a:solidFill>
                  <a:srgbClr val="00007F"/>
                </a:solidFill>
                <a:latin typeface="Arial"/>
                <a:cs typeface="Arial"/>
              </a:rPr>
              <a:t>PRUEBA</a:t>
            </a:r>
            <a:r>
              <a:rPr lang="es-ES" sz="2800" b="1" spc="-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35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 IMPULSO</a:t>
            </a:r>
            <a:r>
              <a:rPr lang="es-ES" sz="2800" b="1" spc="-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35" dirty="0" smtClean="0">
                <a:solidFill>
                  <a:srgbClr val="00007F"/>
                </a:solidFill>
                <a:latin typeface="Arial"/>
                <a:cs typeface="Arial"/>
              </a:rPr>
              <a:t>DE</a:t>
            </a:r>
            <a:r>
              <a:rPr lang="es-ES" sz="2800" b="1" spc="-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CONMUTACIÓN</a:t>
            </a:r>
            <a:endParaRPr lang="es-ES" sz="2800" dirty="0" smtClean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3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323215" algn="just">
              <a:lnSpc>
                <a:spcPct val="106400"/>
              </a:lnSpc>
              <a:spcBef>
                <a:spcPts val="5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ensayo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maniobra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tiene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por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objeto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asegurar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devanados,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entre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tierra,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línea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diferentes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terminales,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sobretensiones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maniobra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puedan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producirse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6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servicio.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1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528955" algn="just">
              <a:lnSpc>
                <a:spcPct val="110000"/>
              </a:lnSpc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conmutación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producido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simplemente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por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55" dirty="0" smtClean="0">
                <a:latin typeface="Arial Unicode MS"/>
                <a:cs typeface="Arial Unicode MS"/>
              </a:rPr>
              <a:t>un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impulso </a:t>
            </a:r>
            <a:r>
              <a:rPr lang="es-ES" sz="2800" dirty="0" smtClean="0">
                <a:latin typeface="Arial Unicode MS"/>
                <a:cs typeface="Arial Unicode MS"/>
              </a:rPr>
              <a:t>convencional (fig.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16.1).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polaridad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negativa,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forma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i="1" dirty="0" smtClean="0">
                <a:latin typeface="Arial"/>
                <a:cs typeface="Arial"/>
              </a:rPr>
              <a:t>T1/</a:t>
            </a:r>
            <a:r>
              <a:rPr lang="es-ES" sz="2800" i="1" dirty="0" err="1" smtClean="0">
                <a:latin typeface="Arial"/>
                <a:cs typeface="Arial"/>
              </a:rPr>
              <a:t>Td</a:t>
            </a:r>
            <a:r>
              <a:rPr lang="es-ES" sz="2800" i="1" dirty="0" smtClean="0">
                <a:latin typeface="Arial"/>
                <a:cs typeface="Arial"/>
              </a:rPr>
              <a:t>/</a:t>
            </a:r>
            <a:r>
              <a:rPr lang="es-ES" sz="2800" i="1" spc="95" dirty="0" smtClean="0">
                <a:latin typeface="Arial"/>
                <a:cs typeface="Arial"/>
              </a:rPr>
              <a:t> </a:t>
            </a:r>
            <a:r>
              <a:rPr lang="es-ES" sz="2800" i="1" spc="-10" dirty="0" smtClean="0">
                <a:latin typeface="Arial"/>
                <a:cs typeface="Arial"/>
              </a:rPr>
              <a:t>T2</a:t>
            </a:r>
            <a:r>
              <a:rPr lang="es-ES" sz="2800" spc="-10" dirty="0" smtClean="0">
                <a:latin typeface="Lucida Sans Unicode"/>
                <a:cs typeface="Lucida Sans Unicode"/>
              </a:rPr>
              <a:t>≥</a:t>
            </a:r>
            <a:r>
              <a:rPr lang="es-ES" sz="2800" i="1" spc="-10" dirty="0" smtClean="0">
                <a:latin typeface="Arial"/>
                <a:cs typeface="Arial"/>
              </a:rPr>
              <a:t>200/200/500 µs </a:t>
            </a:r>
            <a:r>
              <a:rPr lang="es-ES" sz="2800" dirty="0" smtClean="0">
                <a:latin typeface="Arial Unicode MS"/>
                <a:cs typeface="Arial Unicode MS"/>
              </a:rPr>
              <a:t>según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IEC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60076.3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(fig.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16.2).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25"/>
              </a:spcBef>
            </a:pPr>
            <a:endParaRPr lang="es-ES" dirty="0" smtClean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lang="es-ES" dirty="0">
              <a:latin typeface="Times New Roman"/>
              <a:cs typeface="Times New Roman"/>
            </a:endParaRPr>
          </a:p>
        </p:txBody>
      </p:sp>
      <p:pic>
        <p:nvPicPr>
          <p:cNvPr id="101" name="Imagen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530" y="4887268"/>
            <a:ext cx="8666667" cy="54864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t="21000"/>
          <a:stretch/>
        </p:blipFill>
        <p:spPr>
          <a:xfrm>
            <a:off x="9142675" y="4050556"/>
            <a:ext cx="9296400" cy="632311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34521" b="83039"/>
          <a:stretch/>
        </p:blipFill>
        <p:spPr>
          <a:xfrm>
            <a:off x="12658513" y="4298373"/>
            <a:ext cx="6087185" cy="1512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ángulo 99"/>
          <p:cNvSpPr/>
          <p:nvPr/>
        </p:nvSpPr>
        <p:spPr>
          <a:xfrm>
            <a:off x="0" y="0"/>
            <a:ext cx="19292162" cy="10828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20"/>
              </a:spcBef>
            </a:pPr>
            <a:endParaRPr lang="es-ES" dirty="0" smtClean="0">
              <a:latin typeface="Times New Roman"/>
              <a:cs typeface="Times New Roman"/>
            </a:endParaRPr>
          </a:p>
          <a:p>
            <a:pPr marL="177165" marR="502920" indent="-635" algn="just">
              <a:lnSpc>
                <a:spcPct val="119800"/>
              </a:lnSpc>
              <a:spcBef>
                <a:spcPts val="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Debido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saturación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núcleo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</a:t>
            </a:r>
            <a:r>
              <a:rPr lang="es-ES" sz="2800" i="1" dirty="0" smtClean="0">
                <a:latin typeface="Arial"/>
                <a:cs typeface="Arial"/>
              </a:rPr>
              <a:t>aumento</a:t>
            </a:r>
            <a:r>
              <a:rPr lang="es-ES" sz="2800" i="1" spc="11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de</a:t>
            </a:r>
            <a:r>
              <a:rPr lang="es-ES" sz="2800" i="1" spc="11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la</a:t>
            </a:r>
            <a:r>
              <a:rPr lang="es-ES" sz="2800" i="1" spc="11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densidad</a:t>
            </a:r>
            <a:r>
              <a:rPr lang="es-ES" sz="2800" i="1" spc="114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de</a:t>
            </a:r>
            <a:r>
              <a:rPr lang="es-ES" sz="2800" i="1" spc="11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flujo</a:t>
            </a:r>
            <a:r>
              <a:rPr lang="es-ES" sz="2800" dirty="0" smtClean="0">
                <a:latin typeface="Arial Unicode MS"/>
                <a:cs typeface="Arial Unicode MS"/>
              </a:rPr>
              <a:t>)durante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conmutación, </a:t>
            </a:r>
            <a:r>
              <a:rPr lang="es-ES" sz="2800" dirty="0" smtClean="0">
                <a:latin typeface="Arial Unicode MS"/>
                <a:cs typeface="Arial Unicode MS"/>
              </a:rPr>
              <a:t>después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cada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prueba,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llevar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núcleo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condición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inicial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normal </a:t>
            </a:r>
            <a:r>
              <a:rPr lang="es-ES" sz="2800" dirty="0" smtClean="0">
                <a:latin typeface="Arial Unicode MS"/>
                <a:cs typeface="Arial Unicode MS"/>
              </a:rPr>
              <a:t>(desmagnetizado),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algunas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pruebas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tienen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magnitud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pequeña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polaridad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positiva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para </a:t>
            </a:r>
            <a:r>
              <a:rPr lang="es-ES" sz="2800" dirty="0" smtClean="0">
                <a:latin typeface="Arial Unicode MS"/>
                <a:cs typeface="Arial Unicode MS"/>
              </a:rPr>
              <a:t>proporcionar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duración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necesaria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siguiente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voltaje.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335280" algn="just">
              <a:lnSpc>
                <a:spcPct val="1127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conmutación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lleva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cabo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cada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línea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trifásico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en </a:t>
            </a:r>
            <a:r>
              <a:rPr lang="es-ES" sz="2800" dirty="0" smtClean="0">
                <a:latin typeface="Arial Unicode MS"/>
                <a:cs typeface="Arial Unicode MS"/>
              </a:rPr>
              <a:t>secuencia.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endParaRPr lang="es-ES" sz="2800" spc="110" dirty="0" smtClean="0">
              <a:latin typeface="Arial Unicode MS"/>
              <a:cs typeface="Arial Unicode MS"/>
            </a:endParaRPr>
          </a:p>
          <a:p>
            <a:pPr marL="177165" marR="335280" algn="just">
              <a:lnSpc>
                <a:spcPct val="112700"/>
              </a:lnSpc>
            </a:pPr>
            <a:endParaRPr lang="es-ES" sz="2800" spc="110" dirty="0">
              <a:latin typeface="Arial Unicode MS"/>
              <a:cs typeface="Arial Unicode MS"/>
            </a:endParaRPr>
          </a:p>
          <a:p>
            <a:pPr marL="177165" marR="335280" algn="just">
              <a:lnSpc>
                <a:spcPct val="1127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aplicación,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neutral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tierra,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bajo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se </a:t>
            </a:r>
            <a:r>
              <a:rPr lang="es-ES" sz="2800" dirty="0" smtClean="0">
                <a:latin typeface="Arial Unicode MS"/>
                <a:cs typeface="Arial Unicode MS"/>
              </a:rPr>
              <a:t>dejan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abiertos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(conectados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tierra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punto).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</a:p>
          <a:p>
            <a:pPr marL="177165" marR="335280" algn="just">
              <a:lnSpc>
                <a:spcPct val="112700"/>
              </a:lnSpc>
            </a:pPr>
            <a:endParaRPr lang="es-ES" sz="2800" spc="95" dirty="0">
              <a:latin typeface="Arial Unicode MS"/>
              <a:cs typeface="Arial Unicode MS"/>
            </a:endParaRPr>
          </a:p>
          <a:p>
            <a:pPr marL="177165" marR="335280" algn="just">
              <a:lnSpc>
                <a:spcPct val="112700"/>
              </a:lnSpc>
            </a:pPr>
            <a:r>
              <a:rPr lang="es-ES" sz="2800" spc="-10" dirty="0" smtClean="0">
                <a:latin typeface="Arial Unicode MS"/>
                <a:cs typeface="Arial Unicode MS"/>
              </a:rPr>
              <a:t>Este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tipo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conexión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a</a:t>
            </a:r>
            <a:r>
              <a:rPr lang="es-ES" sz="2800" dirty="0" smtClean="0">
                <a:latin typeface="Arial Unicode MS"/>
                <a:cs typeface="Arial Unicode MS"/>
              </a:rPr>
              <a:t> sobretensiones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inducidas.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endParaRPr lang="es-ES" sz="2800" spc="114" dirty="0" smtClean="0">
              <a:latin typeface="Arial Unicode MS"/>
              <a:cs typeface="Arial Unicode MS"/>
            </a:endParaRPr>
          </a:p>
          <a:p>
            <a:pPr marL="177165" marR="335280" algn="just">
              <a:lnSpc>
                <a:spcPct val="112700"/>
              </a:lnSpc>
            </a:pPr>
            <a:endParaRPr lang="es-ES" sz="2800" spc="114" dirty="0">
              <a:latin typeface="Arial Unicode MS"/>
              <a:cs typeface="Arial Unicode MS"/>
            </a:endParaRPr>
          </a:p>
          <a:p>
            <a:pPr marL="177165" marR="335280" algn="just">
              <a:lnSpc>
                <a:spcPct val="1127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distribución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lineal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resistencia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 </a:t>
            </a:r>
            <a:r>
              <a:rPr lang="es-ES" sz="2800" dirty="0" err="1" smtClean="0">
                <a:latin typeface="Arial Unicode MS"/>
                <a:cs typeface="Arial Unicode MS"/>
              </a:rPr>
              <a:t>sobrevoltaje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inducido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magnitudes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devanados,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bajo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prueba,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inducidas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 </a:t>
            </a:r>
            <a:r>
              <a:rPr lang="es-ES" sz="2800" dirty="0" smtClean="0">
                <a:latin typeface="Arial Unicode MS"/>
                <a:cs typeface="Arial Unicode MS"/>
              </a:rPr>
              <a:t>acuerdo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relación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giro.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endParaRPr lang="es-ES" sz="2800" spc="70" dirty="0" smtClean="0">
              <a:latin typeface="Arial Unicode MS"/>
              <a:cs typeface="Arial Unicode MS"/>
            </a:endParaRPr>
          </a:p>
          <a:p>
            <a:pPr marL="177165" marR="335280" algn="just">
              <a:lnSpc>
                <a:spcPct val="112700"/>
              </a:lnSpc>
            </a:pPr>
            <a:endParaRPr lang="es-ES" sz="2800" spc="70" dirty="0">
              <a:latin typeface="Arial Unicode MS"/>
              <a:cs typeface="Arial Unicode MS"/>
            </a:endParaRPr>
          </a:p>
          <a:p>
            <a:pPr marL="177165" marR="335280" algn="just">
              <a:lnSpc>
                <a:spcPct val="1127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notarse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caso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fases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será</a:t>
            </a:r>
            <a:r>
              <a:rPr lang="es-ES" sz="2800" i="1" dirty="0" smtClean="0">
                <a:latin typeface="Arial"/>
                <a:cs typeface="Arial"/>
              </a:rPr>
              <a:t>1,5</a:t>
            </a:r>
            <a:r>
              <a:rPr lang="es-ES" sz="2800" i="1" spc="6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veces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tensión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</a:t>
            </a:r>
            <a:r>
              <a:rPr lang="es-ES" sz="2800" spc="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neutro.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328930" algn="just">
              <a:lnSpc>
                <a:spcPct val="106700"/>
              </a:lnSpc>
            </a:pPr>
            <a:r>
              <a:rPr lang="es-ES" sz="2800" spc="-10" dirty="0" smtClean="0">
                <a:latin typeface="Arial Unicode MS"/>
                <a:cs typeface="Arial Unicode MS"/>
              </a:rPr>
              <a:t>Las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conexiones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trifásicos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varían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diseño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núcleo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(tres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cinco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patas),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límite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fases,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posición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conectados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delta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abierto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cerrado.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ct val="100000"/>
              </a:lnSpc>
            </a:pPr>
            <a:endParaRPr lang="es-ES" dirty="0">
              <a:latin typeface="Times New Roman"/>
              <a:cs typeface="Times New Roman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713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/>
          <p:cNvSpPr/>
          <p:nvPr/>
        </p:nvSpPr>
        <p:spPr>
          <a:xfrm>
            <a:off x="589756" y="698500"/>
            <a:ext cx="17988407" cy="7883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marR="311150" algn="just">
              <a:lnSpc>
                <a:spcPct val="112799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primero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reducido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 </a:t>
            </a:r>
            <a:r>
              <a:rPr lang="es-ES" sz="2800" i="1" dirty="0" smtClean="0">
                <a:latin typeface="Arial"/>
                <a:cs typeface="Arial"/>
              </a:rPr>
              <a:t>50</a:t>
            </a:r>
            <a:r>
              <a:rPr lang="es-ES" sz="2800" i="1" spc="8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%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prueba,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entonces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con </a:t>
            </a:r>
            <a:r>
              <a:rPr lang="es-ES" sz="2800" dirty="0" smtClean="0">
                <a:latin typeface="Arial Unicode MS"/>
                <a:cs typeface="Arial Unicode MS"/>
              </a:rPr>
              <a:t>tensiones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total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cuyo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número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indica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normas.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</a:p>
          <a:p>
            <a:pPr marL="177165" marR="311150" algn="just">
              <a:lnSpc>
                <a:spcPct val="112799"/>
              </a:lnSpc>
            </a:pPr>
            <a:endParaRPr lang="es-ES" sz="2800" spc="90" dirty="0">
              <a:latin typeface="Arial Unicode MS"/>
              <a:cs typeface="Arial Unicode MS"/>
            </a:endParaRPr>
          </a:p>
          <a:p>
            <a:pPr marL="177165" marR="311150" algn="just">
              <a:lnSpc>
                <a:spcPct val="112799"/>
              </a:lnSpc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pico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25" dirty="0" smtClean="0">
                <a:latin typeface="Arial Unicode MS"/>
                <a:cs typeface="Arial Unicode MS"/>
              </a:rPr>
              <a:t>un </a:t>
            </a:r>
            <a:r>
              <a:rPr lang="es-ES" sz="2800" dirty="0" smtClean="0">
                <a:latin typeface="Arial Unicode MS"/>
                <a:cs typeface="Arial Unicode MS"/>
              </a:rPr>
              <a:t>voltímetro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impulsos.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</a:p>
          <a:p>
            <a:pPr marL="177165" marR="311150" algn="just">
              <a:lnSpc>
                <a:spcPct val="112799"/>
              </a:lnSpc>
            </a:pPr>
            <a:endParaRPr lang="es-ES" sz="2800" spc="120" dirty="0">
              <a:latin typeface="Arial Unicode MS"/>
              <a:cs typeface="Arial Unicode MS"/>
            </a:endParaRPr>
          </a:p>
          <a:p>
            <a:pPr marL="177165" marR="311150" algn="just">
              <a:lnSpc>
                <a:spcPct val="112799"/>
              </a:lnSpc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cambio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forma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onda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determinan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medio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osciloscopio.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</a:p>
          <a:p>
            <a:pPr marL="177165" marR="311150" algn="just">
              <a:lnSpc>
                <a:spcPct val="112799"/>
              </a:lnSpc>
            </a:pPr>
            <a:endParaRPr lang="es-ES" sz="2800" spc="130" dirty="0">
              <a:latin typeface="Arial Unicode MS"/>
              <a:cs typeface="Arial Unicode MS"/>
            </a:endParaRPr>
          </a:p>
          <a:p>
            <a:pPr marL="177165" marR="311150" algn="just">
              <a:lnSpc>
                <a:spcPct val="112799"/>
              </a:lnSpc>
            </a:pPr>
            <a:r>
              <a:rPr lang="es-ES" sz="2800" spc="-10" dirty="0" smtClean="0">
                <a:latin typeface="Arial Unicode MS"/>
                <a:cs typeface="Arial Unicode MS"/>
              </a:rPr>
              <a:t>Las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fallas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ocurrir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determinan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comparación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los</a:t>
            </a:r>
            <a:r>
              <a:rPr lang="es-ES" sz="2800" spc="400" dirty="0" smtClean="0">
                <a:latin typeface="Arial Unicode MS"/>
                <a:cs typeface="Arial Unicode MS"/>
              </a:rPr>
              <a:t>  </a:t>
            </a:r>
            <a:r>
              <a:rPr lang="es-ES" sz="2800" dirty="0" smtClean="0">
                <a:latin typeface="Arial Unicode MS"/>
                <a:cs typeface="Arial Unicode MS"/>
              </a:rPr>
              <a:t>registros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ocilográficos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voltaje.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</a:p>
          <a:p>
            <a:pPr marL="177165" marR="311150" algn="just">
              <a:lnSpc>
                <a:spcPct val="112799"/>
              </a:lnSpc>
            </a:pPr>
            <a:endParaRPr lang="es-ES" sz="2800" spc="114" dirty="0">
              <a:latin typeface="Arial Unicode MS"/>
              <a:cs typeface="Arial Unicode MS"/>
            </a:endParaRPr>
          </a:p>
          <a:p>
            <a:pPr marL="177165" marR="311150" algn="just">
              <a:lnSpc>
                <a:spcPct val="112799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colapsos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repentinos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</a:t>
            </a:r>
            <a:r>
              <a:rPr lang="es-ES" sz="2800" dirty="0" err="1" smtClean="0">
                <a:latin typeface="Arial Unicode MS"/>
                <a:cs typeface="Arial Unicode MS"/>
              </a:rPr>
              <a:t>flashover</a:t>
            </a:r>
            <a:r>
              <a:rPr lang="es-ES" sz="2800" dirty="0" smtClean="0">
                <a:latin typeface="Arial Unicode MS"/>
                <a:cs typeface="Arial Unicode MS"/>
              </a:rPr>
              <a:t>)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efectos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</a:t>
            </a:r>
            <a:r>
              <a:rPr lang="es-ES" sz="2800" spc="400" dirty="0" smtClean="0">
                <a:latin typeface="Arial Unicode MS"/>
                <a:cs typeface="Arial Unicode MS"/>
              </a:rPr>
              <a:t>  </a:t>
            </a:r>
            <a:r>
              <a:rPr lang="es-ES" sz="2800" dirty="0" smtClean="0">
                <a:latin typeface="Arial Unicode MS"/>
                <a:cs typeface="Arial Unicode MS"/>
              </a:rPr>
              <a:t>sonido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anormales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daño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aislamiento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transformador.</a:t>
            </a:r>
          </a:p>
          <a:p>
            <a:pPr marL="177165" marR="311150" algn="just">
              <a:lnSpc>
                <a:spcPct val="112799"/>
              </a:lnSpc>
            </a:pPr>
            <a:endParaRPr lang="es-ES" sz="2800" spc="135" dirty="0">
              <a:latin typeface="Arial Unicode MS"/>
              <a:cs typeface="Arial Unicode MS"/>
            </a:endParaRPr>
          </a:p>
          <a:p>
            <a:pPr marL="177165" marR="311150" algn="just">
              <a:lnSpc>
                <a:spcPct val="112799"/>
              </a:lnSpc>
            </a:pP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variación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forma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onda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del</a:t>
            </a:r>
            <a:r>
              <a:rPr lang="es-ES" sz="2800" spc="4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aumento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sonido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debido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saturación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magnética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núcleo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considerados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como </a:t>
            </a:r>
            <a:r>
              <a:rPr lang="es-ES" sz="2800" dirty="0" smtClean="0">
                <a:latin typeface="Arial Unicode MS"/>
                <a:cs typeface="Arial Unicode MS"/>
              </a:rPr>
              <a:t>razones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ninguna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falla.</a:t>
            </a:r>
            <a:endParaRPr lang="es-ES" sz="2800" dirty="0">
              <a:latin typeface="Arial Unicode MS"/>
              <a:cs typeface="Arial Unicode MS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84955" y="393700"/>
            <a:ext cx="18725357" cy="8787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204470" algn="just">
              <a:lnSpc>
                <a:spcPts val="2880"/>
              </a:lnSpc>
              <a:spcBef>
                <a:spcPts val="1155"/>
              </a:spcBef>
              <a:buAutoNum type="arabicPeriod" startAt="17"/>
              <a:tabLst>
                <a:tab pos="381635" algn="l"/>
              </a:tabLst>
            </a:pP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MEDICIÓN</a:t>
            </a:r>
            <a:r>
              <a:rPr lang="es-ES" sz="2800" b="1" spc="3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45" dirty="0" smtClean="0">
                <a:solidFill>
                  <a:srgbClr val="00007F"/>
                </a:solidFill>
                <a:latin typeface="Arial"/>
                <a:cs typeface="Arial"/>
              </a:rPr>
              <a:t>DEL</a:t>
            </a:r>
            <a:r>
              <a:rPr lang="es-ES" sz="2800" b="1" spc="3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NIVEL</a:t>
            </a:r>
            <a:r>
              <a:rPr lang="es-ES" sz="2800" b="1" spc="35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dirty="0" smtClean="0">
                <a:solidFill>
                  <a:srgbClr val="00007F"/>
                </a:solidFill>
                <a:latin typeface="Arial"/>
                <a:cs typeface="Arial"/>
              </a:rPr>
              <a:t>SONORO</a:t>
            </a:r>
            <a:r>
              <a:rPr lang="es-ES" sz="2800" b="1" spc="40" dirty="0" smtClean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lang="es-ES" sz="2800" b="1" spc="-10" dirty="0" smtClean="0">
                <a:solidFill>
                  <a:srgbClr val="00007F"/>
                </a:solidFill>
                <a:latin typeface="Arial"/>
                <a:cs typeface="Arial"/>
              </a:rPr>
              <a:t>ACÚSTICO</a:t>
            </a:r>
          </a:p>
          <a:p>
            <a:pPr marL="177165" marR="703580" algn="just">
              <a:lnSpc>
                <a:spcPts val="2880"/>
              </a:lnSpc>
              <a:spcBef>
                <a:spcPts val="1110"/>
              </a:spcBef>
            </a:pPr>
            <a:endParaRPr lang="es-ES" sz="2800" spc="-30" dirty="0" smtClean="0">
              <a:latin typeface="Arial Unicode MS"/>
              <a:cs typeface="Arial Unicode MS"/>
            </a:endParaRPr>
          </a:p>
          <a:p>
            <a:pPr marL="177165" marR="703580" algn="just">
              <a:lnSpc>
                <a:spcPts val="2880"/>
              </a:lnSpc>
              <a:spcBef>
                <a:spcPts val="1110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propósito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sonido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verificar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sonido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cumpla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los</a:t>
            </a:r>
            <a:r>
              <a:rPr lang="es-ES" sz="2800" dirty="0" smtClean="0">
                <a:latin typeface="Arial Unicode MS"/>
                <a:cs typeface="Arial Unicode MS"/>
              </a:rPr>
              <a:t> requisitos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especificación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valores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garantizados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proporcionados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fabricante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transformador.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880"/>
              </a:lnSpc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ts val="2880"/>
              </a:lnSpc>
            </a:pPr>
            <a:r>
              <a:rPr lang="es-ES" sz="2800" spc="-10" dirty="0" smtClean="0">
                <a:latin typeface="Arial Unicode MS"/>
                <a:cs typeface="Arial Unicode MS"/>
              </a:rPr>
              <a:t>Las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principales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fuentes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sonido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son</a:t>
            </a:r>
            <a:r>
              <a:rPr lang="es-ES" sz="2800" spc="-20" dirty="0" smtClean="0">
                <a:latin typeface="Arial Unicode MS"/>
                <a:cs typeface="Arial Unicode MS"/>
              </a:rPr>
              <a:t>:</a:t>
            </a:r>
          </a:p>
          <a:p>
            <a:pPr marL="177165" algn="just">
              <a:lnSpc>
                <a:spcPts val="288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541655" lvl="1" indent="-88265" algn="just">
              <a:lnSpc>
                <a:spcPts val="2880"/>
              </a:lnSpc>
              <a:spcBef>
                <a:spcPts val="785"/>
              </a:spcBef>
              <a:buSzPct val="87500"/>
              <a:buAutoNum type="alphaLcParenR"/>
              <a:tabLst>
                <a:tab pos="542290" algn="l"/>
              </a:tabLst>
            </a:pP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sonido</a:t>
            </a:r>
            <a:r>
              <a:rPr lang="es-ES" sz="2800" u="sng" spc="150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central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: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causado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magnetoestricción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fuerzas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magnéticas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err="1" smtClean="0">
                <a:latin typeface="Arial Unicode MS"/>
                <a:cs typeface="Arial Unicode MS"/>
              </a:rPr>
              <a:t>interlaminares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541655" lvl="1" indent="-88265" algn="just">
              <a:lnSpc>
                <a:spcPts val="2880"/>
              </a:lnSpc>
              <a:spcBef>
                <a:spcPts val="785"/>
              </a:spcBef>
              <a:buSzPct val="87500"/>
              <a:buAutoNum type="alphaLcParenR"/>
              <a:tabLst>
                <a:tab pos="542290" algn="l"/>
              </a:tabLst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541655" lvl="1" indent="-88265" algn="just">
              <a:lnSpc>
                <a:spcPts val="2880"/>
              </a:lnSpc>
              <a:spcBef>
                <a:spcPts val="240"/>
              </a:spcBef>
              <a:buSzPct val="86666"/>
              <a:buAutoNum type="alphaLcParenR"/>
              <a:tabLst>
                <a:tab pos="542290" algn="l"/>
              </a:tabLst>
            </a:pP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cargar</a:t>
            </a:r>
            <a:r>
              <a:rPr lang="es-ES" sz="2800" u="sng" spc="90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sonido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: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causado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fuerzas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electromagnéticas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devanados,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pared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tanque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escudos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magnéticos.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880"/>
              </a:lnSpc>
              <a:spcBef>
                <a:spcPts val="10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537210" indent="-83820" algn="just">
              <a:lnSpc>
                <a:spcPts val="2880"/>
              </a:lnSpc>
              <a:buSzPct val="85714"/>
              <a:buAutoNum type="alphaUcParenR" startAt="3"/>
              <a:tabLst>
                <a:tab pos="537845" algn="l"/>
              </a:tabLst>
            </a:pP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sonido</a:t>
            </a:r>
            <a:r>
              <a:rPr lang="es-ES" sz="2800" u="sng" spc="110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del</a:t>
            </a:r>
            <a:r>
              <a:rPr lang="es-ES" sz="2800" u="sng" spc="110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equipo</a:t>
            </a:r>
            <a:r>
              <a:rPr lang="es-ES" sz="2800" u="sng" spc="110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de</a:t>
            </a:r>
            <a:r>
              <a:rPr lang="es-ES" sz="2800" u="sng" spc="110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refrigeración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: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causado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ventiladores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bombas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537210" indent="-83820" algn="just">
              <a:lnSpc>
                <a:spcPts val="2880"/>
              </a:lnSpc>
              <a:buSzPct val="85714"/>
              <a:buAutoNum type="alphaUcParenR" startAt="3"/>
              <a:tabLst>
                <a:tab pos="537845" algn="l"/>
              </a:tabLst>
            </a:pP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880"/>
              </a:lnSpc>
              <a:spcBef>
                <a:spcPts val="25"/>
              </a:spcBef>
              <a:buFont typeface="Arial Unicode MS"/>
              <a:buAutoNum type="alphaUcParenR" startAt="3"/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371475" algn="just">
              <a:lnSpc>
                <a:spcPts val="288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fuente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predominante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sonido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 </a:t>
            </a: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centro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.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endParaRPr lang="es-ES" sz="2800" spc="130" dirty="0" smtClean="0">
              <a:latin typeface="Arial Unicode MS"/>
              <a:cs typeface="Arial Unicode MS"/>
            </a:endParaRPr>
          </a:p>
          <a:p>
            <a:pPr marL="177165" marR="371475" algn="just">
              <a:lnSpc>
                <a:spcPts val="2880"/>
              </a:lnSpc>
            </a:pPr>
            <a:endParaRPr lang="es-ES" sz="2800" spc="130" dirty="0">
              <a:latin typeface="Arial Unicode MS"/>
              <a:cs typeface="Arial Unicode MS"/>
            </a:endParaRPr>
          </a:p>
          <a:p>
            <a:pPr marL="177165" marR="371475" algn="just">
              <a:lnSpc>
                <a:spcPts val="2880"/>
              </a:lnSpc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sonido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núcleo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depende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densidad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flujo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las</a:t>
            </a:r>
            <a:r>
              <a:rPr lang="es-ES" sz="2800" dirty="0" smtClean="0">
                <a:latin typeface="Arial Unicode MS"/>
                <a:cs typeface="Arial Unicode MS"/>
              </a:rPr>
              <a:t> laminaciones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propiedades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magnéticas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acero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núcleo.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naturaleza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tonal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baja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frecuencia.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endParaRPr lang="es-ES" sz="2800" spc="105" dirty="0" smtClean="0">
              <a:latin typeface="Arial Unicode MS"/>
              <a:cs typeface="Arial Unicode MS"/>
            </a:endParaRPr>
          </a:p>
          <a:p>
            <a:pPr marL="177165" marR="371475" algn="just">
              <a:lnSpc>
                <a:spcPts val="2880"/>
              </a:lnSpc>
            </a:pPr>
            <a:endParaRPr lang="es-ES" sz="2800" spc="105" dirty="0">
              <a:latin typeface="Arial Unicode MS"/>
              <a:cs typeface="Arial Unicode MS"/>
            </a:endParaRPr>
          </a:p>
          <a:p>
            <a:pPr marL="177165" marR="371475" algn="just">
              <a:lnSpc>
                <a:spcPts val="288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Ocurre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al</a:t>
            </a:r>
            <a:r>
              <a:rPr lang="es-ES" sz="2800" dirty="0" smtClean="0">
                <a:latin typeface="Arial Unicode MS"/>
                <a:cs typeface="Arial Unicode MS"/>
              </a:rPr>
              <a:t> doble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frecuencia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red.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fuerzas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magnéticas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dentro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núcleo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crearán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vibración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sonido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  <a:endParaRPr lang="es-ES" sz="2800" dirty="0" smtClean="0">
              <a:latin typeface="Arial Unicode MS"/>
              <a:cs typeface="Arial Unicode MS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84957" y="203164"/>
            <a:ext cx="17649883" cy="9312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marR="372745" algn="just">
              <a:lnSpc>
                <a:spcPts val="2880"/>
              </a:lnSpc>
              <a:spcBef>
                <a:spcPts val="860"/>
              </a:spcBef>
            </a:pP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Cargar</a:t>
            </a:r>
            <a:r>
              <a:rPr lang="es-ES" sz="2800" u="sng" spc="110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sonido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sonido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emitido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cargado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además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sonido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 vacío.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endParaRPr lang="es-ES" sz="2800" spc="110" dirty="0" smtClean="0">
              <a:latin typeface="Arial Unicode MS"/>
              <a:cs typeface="Arial Unicode MS"/>
            </a:endParaRPr>
          </a:p>
          <a:p>
            <a:pPr marL="177165" marR="372745" algn="just">
              <a:lnSpc>
                <a:spcPts val="2880"/>
              </a:lnSpc>
              <a:spcBef>
                <a:spcPts val="860"/>
              </a:spcBef>
            </a:pPr>
            <a:endParaRPr lang="es-ES" sz="2800" spc="110" dirty="0">
              <a:latin typeface="Arial Unicode MS"/>
              <a:cs typeface="Arial Unicode MS"/>
            </a:endParaRPr>
          </a:p>
          <a:p>
            <a:pPr marL="177165" marR="372745" algn="just">
              <a:lnSpc>
                <a:spcPts val="2880"/>
              </a:lnSpc>
              <a:spcBef>
                <a:spcPts val="860"/>
              </a:spcBef>
            </a:pPr>
            <a:r>
              <a:rPr lang="es-ES" sz="2800" spc="-60" dirty="0" smtClean="0">
                <a:latin typeface="Arial Unicode MS"/>
                <a:cs typeface="Arial Unicode MS"/>
              </a:rPr>
              <a:t>Es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causado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fuerzas </a:t>
            </a:r>
            <a:r>
              <a:rPr lang="es-ES" sz="2800" dirty="0" smtClean="0">
                <a:latin typeface="Arial Unicode MS"/>
                <a:cs typeface="Arial Unicode MS"/>
              </a:rPr>
              <a:t>electromagnéticas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resultantes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campos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fuga.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endParaRPr lang="es-ES" sz="2800" spc="105" dirty="0" smtClean="0">
              <a:latin typeface="Arial Unicode MS"/>
              <a:cs typeface="Arial Unicode MS"/>
            </a:endParaRPr>
          </a:p>
          <a:p>
            <a:pPr marL="177165" marR="372745" algn="just">
              <a:lnSpc>
                <a:spcPts val="2880"/>
              </a:lnSpc>
              <a:spcBef>
                <a:spcPts val="860"/>
              </a:spcBef>
            </a:pPr>
            <a:endParaRPr lang="es-ES" sz="2800" spc="105" dirty="0">
              <a:latin typeface="Arial Unicode MS"/>
              <a:cs typeface="Arial Unicode MS"/>
            </a:endParaRPr>
          </a:p>
          <a:p>
            <a:pPr marL="177165" marR="372745" algn="just">
              <a:lnSpc>
                <a:spcPts val="2880"/>
              </a:lnSpc>
              <a:spcBef>
                <a:spcPts val="860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sonido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carga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proporcional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cuarta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potencia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corriente.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endParaRPr lang="es-ES" sz="2800" spc="90" dirty="0" smtClean="0">
              <a:latin typeface="Arial Unicode MS"/>
              <a:cs typeface="Arial Unicode MS"/>
            </a:endParaRPr>
          </a:p>
          <a:p>
            <a:pPr marL="177165" marR="372745" algn="just">
              <a:lnSpc>
                <a:spcPts val="2880"/>
              </a:lnSpc>
              <a:spcBef>
                <a:spcPts val="860"/>
              </a:spcBef>
            </a:pPr>
            <a:endParaRPr lang="es-ES" sz="2800" spc="90" dirty="0">
              <a:latin typeface="Arial Unicode MS"/>
              <a:cs typeface="Arial Unicode MS"/>
            </a:endParaRPr>
          </a:p>
          <a:p>
            <a:pPr marL="177165" marR="372745" algn="just">
              <a:lnSpc>
                <a:spcPts val="2880"/>
              </a:lnSpc>
              <a:spcBef>
                <a:spcPts val="86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fuentes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sonido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vibración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paredes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tanque,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escudos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magnéticos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devanados.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880"/>
              </a:lnSpc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ts val="2880"/>
              </a:lnSpc>
              <a:spcBef>
                <a:spcPts val="780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sonido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núcleo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domina el rango de frecuencia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intermedia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100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600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err="1" smtClean="0">
                <a:latin typeface="Arial Unicode MS"/>
                <a:cs typeface="Arial Unicode MS"/>
              </a:rPr>
              <a:t>Hz</a:t>
            </a:r>
            <a:r>
              <a:rPr lang="es-ES" sz="2800" spc="-25" dirty="0" err="1" smtClean="0">
                <a:latin typeface="Arial Unicode MS"/>
                <a:cs typeface="Arial Unicode MS"/>
              </a:rPr>
              <a:t>.</a:t>
            </a:r>
            <a:endParaRPr lang="es-ES" sz="2800" spc="-25" dirty="0" smtClean="0">
              <a:latin typeface="Arial Unicode MS"/>
              <a:cs typeface="Arial Unicode MS"/>
            </a:endParaRPr>
          </a:p>
          <a:p>
            <a:pPr marL="177165" algn="just">
              <a:lnSpc>
                <a:spcPts val="2880"/>
              </a:lnSpc>
              <a:spcBef>
                <a:spcPts val="780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413384" algn="just">
              <a:lnSpc>
                <a:spcPts val="2880"/>
              </a:lnSpc>
              <a:spcBef>
                <a:spcPts val="770"/>
              </a:spcBef>
            </a:pP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Sonido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producido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55" dirty="0" smtClean="0">
                <a:latin typeface="Arial Unicode MS"/>
                <a:cs typeface="Arial Unicode MS"/>
              </a:rPr>
              <a:t> ventiladores de </a:t>
            </a:r>
            <a:r>
              <a:rPr lang="es-ES" sz="2800" dirty="0" smtClean="0">
                <a:latin typeface="Arial Unicode MS"/>
                <a:cs typeface="Arial Unicode MS"/>
              </a:rPr>
              <a:t>enfriamiento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(sonido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aerodinámico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motor/rodamiento)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suele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banda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ancha</a:t>
            </a:r>
            <a:r>
              <a:rPr lang="es-ES" sz="2800" spc="1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naturaleza.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endParaRPr lang="es-ES" sz="2800" spc="200" dirty="0" smtClean="0">
              <a:latin typeface="Arial Unicode MS"/>
              <a:cs typeface="Arial Unicode MS"/>
            </a:endParaRPr>
          </a:p>
          <a:p>
            <a:pPr marL="177165" marR="413384" algn="just">
              <a:lnSpc>
                <a:spcPts val="2880"/>
              </a:lnSpc>
              <a:spcBef>
                <a:spcPts val="770"/>
              </a:spcBef>
            </a:pPr>
            <a:endParaRPr lang="es-ES" sz="2800" spc="200" dirty="0">
              <a:latin typeface="Arial Unicode MS"/>
              <a:cs typeface="Arial Unicode MS"/>
            </a:endParaRPr>
          </a:p>
          <a:p>
            <a:pPr marL="177165" marR="413384" algn="just">
              <a:lnSpc>
                <a:spcPts val="2880"/>
              </a:lnSpc>
              <a:spcBef>
                <a:spcPts val="77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factores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afectan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salida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sonido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total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ventilador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incluyen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tipo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velocidad,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diseño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aspas,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cantidad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ventiladores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disposición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radiadores. 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177165" marR="413384" algn="just">
              <a:lnSpc>
                <a:spcPts val="2880"/>
              </a:lnSpc>
              <a:spcBef>
                <a:spcPts val="770"/>
              </a:spcBef>
            </a:pPr>
            <a:endParaRPr lang="es-ES" sz="2800" u="sng" dirty="0">
              <a:uFill>
                <a:solidFill>
                  <a:srgbClr val="000000"/>
                </a:solidFill>
              </a:uFill>
              <a:latin typeface="Arial Unicode MS"/>
              <a:cs typeface="Arial Unicode MS"/>
            </a:endParaRPr>
          </a:p>
          <a:p>
            <a:pPr marL="177165" marR="413384" algn="just">
              <a:lnSpc>
                <a:spcPts val="2880"/>
              </a:lnSpc>
              <a:spcBef>
                <a:spcPts val="770"/>
              </a:spcBef>
            </a:pP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Sonido</a:t>
            </a:r>
            <a:r>
              <a:rPr lang="es-ES" sz="2800" u="sng" spc="114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de</a:t>
            </a:r>
            <a:r>
              <a:rPr lang="es-ES" sz="2800" u="sng" spc="114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bomba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normalmente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significativo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ventiladores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funcionando,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aunque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haber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sonido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baja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frecuencia.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880"/>
              </a:lnSpc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ts val="288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definiciones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han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dado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IEC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60076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–</a:t>
            </a:r>
            <a:r>
              <a:rPr lang="es-ES" sz="2800" spc="5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10.</a:t>
            </a:r>
            <a:endParaRPr lang="es-ES" sz="2800" dirty="0" smtClean="0">
              <a:latin typeface="Arial Unicode MS"/>
              <a:cs typeface="Arial Unicode MS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84955" y="393700"/>
            <a:ext cx="18725357" cy="9684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marR="353695" algn="just">
              <a:lnSpc>
                <a:spcPts val="2800"/>
              </a:lnSpc>
              <a:spcBef>
                <a:spcPts val="770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ubicado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sitio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modo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distancia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libre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hasta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objetos</a:t>
            </a:r>
            <a:r>
              <a:rPr lang="es-ES" sz="2800" dirty="0" smtClean="0">
                <a:latin typeface="Arial Unicode MS"/>
                <a:cs typeface="Arial Unicode MS"/>
              </a:rPr>
              <a:t> reflectantes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suficientemente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grande.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endParaRPr lang="es-ES" sz="2800" spc="114" dirty="0" smtClean="0">
              <a:latin typeface="Arial Unicode MS"/>
              <a:cs typeface="Arial Unicode MS"/>
            </a:endParaRPr>
          </a:p>
          <a:p>
            <a:pPr marL="177165" marR="353695" algn="just">
              <a:lnSpc>
                <a:spcPts val="2800"/>
              </a:lnSpc>
              <a:spcBef>
                <a:spcPts val="770"/>
              </a:spcBef>
            </a:pPr>
            <a:endParaRPr lang="es-ES" sz="2800" spc="114" dirty="0">
              <a:latin typeface="Arial Unicode MS"/>
              <a:cs typeface="Arial Unicode MS"/>
            </a:endParaRPr>
          </a:p>
          <a:p>
            <a:pPr marL="177165" marR="353695" algn="just">
              <a:lnSpc>
                <a:spcPts val="2800"/>
              </a:lnSpc>
              <a:spcBef>
                <a:spcPts val="77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Tiene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pararse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piso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directamente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sobre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rodillos,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se</a:t>
            </a:r>
            <a:r>
              <a:rPr lang="es-ES" sz="2800" dirty="0" smtClean="0">
                <a:latin typeface="Arial Unicode MS"/>
                <a:cs typeface="Arial Unicode MS"/>
              </a:rPr>
              <a:t> produzcan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vibraciones.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endParaRPr lang="es-ES" sz="2800" spc="100" dirty="0" smtClean="0">
              <a:latin typeface="Arial Unicode MS"/>
              <a:cs typeface="Arial Unicode MS"/>
            </a:endParaRPr>
          </a:p>
          <a:p>
            <a:pPr marL="177165" marR="353695" algn="just">
              <a:lnSpc>
                <a:spcPts val="2800"/>
              </a:lnSpc>
              <a:spcBef>
                <a:spcPts val="770"/>
              </a:spcBef>
            </a:pPr>
            <a:endParaRPr lang="es-ES" sz="2800" spc="100" dirty="0">
              <a:latin typeface="Arial Unicode MS"/>
              <a:cs typeface="Arial Unicode MS"/>
            </a:endParaRPr>
          </a:p>
          <a:p>
            <a:pPr marL="177165" marR="353695" algn="just">
              <a:lnSpc>
                <a:spcPts val="2800"/>
              </a:lnSpc>
              <a:spcBef>
                <a:spcPts val="77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Todos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accesorios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deben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estar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bien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sujetos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transformador.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800"/>
              </a:lnSpc>
              <a:spcBef>
                <a:spcPts val="25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ts val="28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alimentación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forma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senoidal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frecuencia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nominales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177165" algn="just">
              <a:lnSpc>
                <a:spcPts val="280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marR="381635" indent="-635" algn="just">
              <a:lnSpc>
                <a:spcPts val="2800"/>
              </a:lnSpc>
              <a:spcBef>
                <a:spcPts val="81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Cuando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altura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tanque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inferior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 </a:t>
            </a:r>
            <a:r>
              <a:rPr lang="es-ES" sz="2800" i="1" dirty="0" smtClean="0">
                <a:latin typeface="Arial"/>
                <a:cs typeface="Arial"/>
              </a:rPr>
              <a:t>2,5</a:t>
            </a:r>
            <a:r>
              <a:rPr lang="es-ES" sz="2800" i="1" spc="11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m,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micrófono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ubicado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mitad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altura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tanque. </a:t>
            </a:r>
            <a:endParaRPr lang="es-ES" sz="2800" spc="-10" dirty="0" smtClean="0">
              <a:latin typeface="Arial Unicode MS"/>
              <a:cs typeface="Arial Unicode MS"/>
            </a:endParaRPr>
          </a:p>
          <a:p>
            <a:pPr marL="177165" marR="381635" indent="-635" algn="just">
              <a:lnSpc>
                <a:spcPts val="2800"/>
              </a:lnSpc>
              <a:spcBef>
                <a:spcPts val="810"/>
              </a:spcBef>
            </a:pPr>
            <a:endParaRPr lang="es-ES" sz="2800" spc="-10" dirty="0">
              <a:latin typeface="Arial Unicode MS"/>
              <a:cs typeface="Arial Unicode MS"/>
            </a:endParaRPr>
          </a:p>
          <a:p>
            <a:pPr marL="177165" marR="381635" indent="-635" algn="just">
              <a:lnSpc>
                <a:spcPts val="2800"/>
              </a:lnSpc>
              <a:spcBef>
                <a:spcPts val="81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Cuando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altura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tanque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mayor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 </a:t>
            </a:r>
            <a:r>
              <a:rPr lang="es-ES" sz="2800" i="1" dirty="0" smtClean="0">
                <a:latin typeface="Arial"/>
                <a:cs typeface="Arial"/>
              </a:rPr>
              <a:t>2,5</a:t>
            </a:r>
            <a:r>
              <a:rPr lang="es-ES" sz="2800" i="1" spc="12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ms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posición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micrófono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dirección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vertical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será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i="1" dirty="0" smtClean="0">
                <a:latin typeface="Arial"/>
                <a:cs typeface="Arial"/>
              </a:rPr>
              <a:t>1/3</a:t>
            </a:r>
            <a:r>
              <a:rPr lang="es-ES" sz="2800" i="1" spc="125" dirty="0" smtClean="0">
                <a:latin typeface="Arial"/>
                <a:cs typeface="Arial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y</a:t>
            </a:r>
            <a:r>
              <a:rPr lang="es-ES" sz="2800" dirty="0" smtClean="0">
                <a:latin typeface="Arial Unicode MS"/>
                <a:cs typeface="Arial Unicode MS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2/3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altura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tanque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transformador.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</a:p>
          <a:p>
            <a:pPr marL="177165" marR="381635" indent="-635" algn="just">
              <a:lnSpc>
                <a:spcPts val="2800"/>
              </a:lnSpc>
              <a:spcBef>
                <a:spcPts val="810"/>
              </a:spcBef>
            </a:pPr>
            <a:endParaRPr lang="es-ES" sz="2800" spc="170" dirty="0" smtClean="0">
              <a:latin typeface="Arial Unicode MS"/>
              <a:cs typeface="Arial Unicode MS"/>
            </a:endParaRPr>
          </a:p>
          <a:p>
            <a:pPr marL="177165" marR="381635" indent="-635" algn="just">
              <a:lnSpc>
                <a:spcPts val="2800"/>
              </a:lnSpc>
              <a:spcBef>
                <a:spcPts val="81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equipos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enfriamiento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solo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energizados,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micrófono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deberá </a:t>
            </a:r>
            <a:r>
              <a:rPr lang="es-ES" sz="2800" dirty="0" smtClean="0">
                <a:latin typeface="Arial Unicode MS"/>
                <a:cs typeface="Arial Unicode MS"/>
              </a:rPr>
              <a:t>estar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un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plano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horizontal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mitad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altura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estructuras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enfriadoras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altura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total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menor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4 m</a:t>
            </a:r>
            <a:r>
              <a:rPr lang="es-ES" sz="2800" spc="120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y</a:t>
            </a:r>
            <a:r>
              <a:rPr lang="es-ES" sz="2800" dirty="0" smtClean="0">
                <a:latin typeface="Arial Unicode MS"/>
                <a:cs typeface="Arial Unicode MS"/>
              </a:rPr>
              <a:t> para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estructuras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enfriadoras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altura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total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mayor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4m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utilizarán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posiciones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micrófono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20" dirty="0" smtClean="0">
                <a:latin typeface="Arial Unicode MS"/>
                <a:cs typeface="Arial Unicode MS"/>
              </a:rPr>
              <a:t>sean </a:t>
            </a:r>
            <a:r>
              <a:rPr lang="es-ES" sz="2800" dirty="0" smtClean="0">
                <a:latin typeface="Arial Unicode MS"/>
                <a:cs typeface="Arial Unicode MS"/>
              </a:rPr>
              <a:t>plano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horizontal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1/3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2/3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altura.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endParaRPr lang="es-ES" sz="2800" spc="110" dirty="0" smtClean="0">
              <a:latin typeface="Arial Unicode MS"/>
              <a:cs typeface="Arial Unicode MS"/>
            </a:endParaRPr>
          </a:p>
          <a:p>
            <a:pPr marL="177165" marR="381635" indent="-635" algn="just">
              <a:lnSpc>
                <a:spcPts val="2800"/>
              </a:lnSpc>
              <a:spcBef>
                <a:spcPts val="810"/>
              </a:spcBef>
            </a:pPr>
            <a:endParaRPr lang="es-ES" sz="2800" spc="110" dirty="0">
              <a:latin typeface="Arial Unicode MS"/>
              <a:cs typeface="Arial Unicode MS"/>
            </a:endParaRPr>
          </a:p>
          <a:p>
            <a:pPr marL="177165" marR="381635" indent="-635" algn="just">
              <a:lnSpc>
                <a:spcPts val="2800"/>
              </a:lnSpc>
              <a:spcBef>
                <a:spcPts val="81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medida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toda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circunferencia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transformador.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endParaRPr lang="es-ES" sz="2800" spc="110" dirty="0" smtClean="0">
              <a:latin typeface="Arial Unicode MS"/>
              <a:cs typeface="Arial Unicode MS"/>
            </a:endParaRPr>
          </a:p>
          <a:p>
            <a:pPr marL="177165" marR="381635" indent="-635" algn="just">
              <a:lnSpc>
                <a:spcPts val="2800"/>
              </a:lnSpc>
              <a:spcBef>
                <a:spcPts val="810"/>
              </a:spcBef>
            </a:pPr>
            <a:endParaRPr lang="es-ES" sz="2800" spc="110" dirty="0">
              <a:latin typeface="Arial Unicode MS"/>
              <a:cs typeface="Arial Unicode MS"/>
            </a:endParaRPr>
          </a:p>
          <a:p>
            <a:pPr marL="177165" marR="381635" indent="-635" algn="just">
              <a:lnSpc>
                <a:spcPts val="2800"/>
              </a:lnSpc>
              <a:spcBef>
                <a:spcPts val="810"/>
              </a:spcBef>
            </a:pPr>
            <a:r>
              <a:rPr lang="es-ES" sz="2800" spc="-25" dirty="0" smtClean="0">
                <a:latin typeface="Arial Unicode MS"/>
                <a:cs typeface="Arial Unicode MS"/>
              </a:rPr>
              <a:t>El </a:t>
            </a:r>
            <a:r>
              <a:rPr lang="es-ES" sz="2800" dirty="0" smtClean="0">
                <a:latin typeface="Arial Unicode MS"/>
                <a:cs typeface="Arial Unicode MS"/>
              </a:rPr>
              <a:t>máximo.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distancia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puntos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será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mayor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i="1" dirty="0" smtClean="0">
                <a:latin typeface="Arial"/>
                <a:cs typeface="Arial"/>
              </a:rPr>
              <a:t>1</a:t>
            </a:r>
            <a:r>
              <a:rPr lang="es-ES" sz="2800" i="1" spc="135" dirty="0" smtClean="0">
                <a:latin typeface="Arial"/>
                <a:cs typeface="Arial"/>
              </a:rPr>
              <a:t> </a:t>
            </a:r>
            <a:r>
              <a:rPr lang="es-ES" sz="2800" i="1" spc="40" dirty="0" smtClean="0">
                <a:latin typeface="Arial"/>
                <a:cs typeface="Arial"/>
              </a:rPr>
              <a:t>m</a:t>
            </a:r>
            <a:endParaRPr lang="es-ES" sz="2800" dirty="0" smtClean="0">
              <a:latin typeface="Arial"/>
              <a:cs typeface="Arial"/>
            </a:endParaRPr>
          </a:p>
          <a:p>
            <a:pPr algn="just">
              <a:lnSpc>
                <a:spcPts val="2800"/>
              </a:lnSpc>
            </a:pPr>
            <a:endParaRPr lang="es-ES" sz="2400" dirty="0" smtClean="0">
              <a:latin typeface="Times New Roman"/>
              <a:cs typeface="Times New Roman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115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84955" y="393700"/>
            <a:ext cx="18725357" cy="7427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2725" algn="just">
              <a:lnSpc>
                <a:spcPts val="2800"/>
              </a:lnSpc>
              <a:spcBef>
                <a:spcPts val="81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distancia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micrófono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superficie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radiación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principal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seleccionará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siguiente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manera</a:t>
            </a:r>
            <a:r>
              <a:rPr lang="es-ES" sz="2800" spc="-10" dirty="0" smtClean="0">
                <a:latin typeface="Arial Unicode MS"/>
                <a:cs typeface="Arial Unicode MS"/>
              </a:rPr>
              <a:t>;</a:t>
            </a:r>
          </a:p>
          <a:p>
            <a:pPr marL="212725" algn="just">
              <a:lnSpc>
                <a:spcPts val="2800"/>
              </a:lnSpc>
              <a:spcBef>
                <a:spcPts val="810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623570" marR="593725" lvl="1" indent="-228600" algn="just">
              <a:lnSpc>
                <a:spcPts val="2800"/>
              </a:lnSpc>
              <a:spcBef>
                <a:spcPts val="815"/>
              </a:spcBef>
              <a:buAutoNum type="arabicParenR"/>
              <a:tabLst>
                <a:tab pos="518159" algn="l"/>
              </a:tabLst>
            </a:pPr>
            <a:r>
              <a:rPr lang="es-ES" sz="2800" spc="-45" dirty="0" smtClean="0">
                <a:latin typeface="Arial Unicode MS"/>
                <a:cs typeface="Arial Unicode MS"/>
              </a:rPr>
              <a:t> Si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ventiladores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unidad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refrigeración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desconectados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montan </a:t>
            </a:r>
            <a:r>
              <a:rPr lang="es-ES" sz="2800" i="1" dirty="0" smtClean="0">
                <a:latin typeface="Arial"/>
                <a:cs typeface="Arial"/>
              </a:rPr>
              <a:t>3</a:t>
            </a:r>
            <a:r>
              <a:rPr lang="es-ES" sz="2800" i="1" spc="12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m a</a:t>
            </a:r>
            <a:r>
              <a:rPr lang="es-ES" sz="2800" dirty="0" smtClean="0">
                <a:latin typeface="Arial Unicode MS"/>
                <a:cs typeface="Arial Unicode MS"/>
              </a:rPr>
              <a:t>lejados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del </a:t>
            </a:r>
            <a:r>
              <a:rPr lang="es-ES" sz="2800" dirty="0" smtClean="0">
                <a:latin typeface="Arial Unicode MS"/>
                <a:cs typeface="Arial Unicode MS"/>
              </a:rPr>
              <a:t>transformador,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entonces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micrófono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estar </a:t>
            </a:r>
            <a:r>
              <a:rPr lang="es-ES" sz="2800" i="1" dirty="0" smtClean="0">
                <a:latin typeface="Arial"/>
                <a:cs typeface="Arial"/>
              </a:rPr>
              <a:t>0,3</a:t>
            </a:r>
            <a:r>
              <a:rPr lang="es-ES" sz="2800" i="1" spc="17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m a</a:t>
            </a:r>
            <a:r>
              <a:rPr lang="es-ES" sz="2800" dirty="0" smtClean="0">
                <a:latin typeface="Arial Unicode MS"/>
                <a:cs typeface="Arial Unicode MS"/>
              </a:rPr>
              <a:t>lejado de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superficie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radiación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principal.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lvl="1" algn="just">
              <a:lnSpc>
                <a:spcPts val="2800"/>
              </a:lnSpc>
              <a:buAutoNum type="arabicParenR"/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626745" marR="441959" lvl="1" indent="-180340" algn="just">
              <a:lnSpc>
                <a:spcPts val="2800"/>
              </a:lnSpc>
              <a:spcBef>
                <a:spcPts val="915"/>
              </a:spcBef>
              <a:buAutoNum type="arabicParenR"/>
              <a:tabLst>
                <a:tab pos="562610" algn="l"/>
              </a:tabLst>
            </a:pPr>
            <a:r>
              <a:rPr lang="es-ES" sz="2800" spc="-35" dirty="0" smtClean="0">
                <a:latin typeface="Arial Unicode MS"/>
                <a:cs typeface="Arial Unicode MS"/>
              </a:rPr>
              <a:t> Si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unidad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refrigeración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encendida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</a:t>
            </a:r>
            <a:r>
              <a:rPr lang="es-ES" sz="2800" i="1" dirty="0" smtClean="0">
                <a:latin typeface="Arial"/>
                <a:cs typeface="Arial"/>
              </a:rPr>
              <a:t>las</a:t>
            </a:r>
            <a:r>
              <a:rPr lang="es-ES" sz="2800" i="1" spc="13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bombas</a:t>
            </a:r>
            <a:r>
              <a:rPr lang="es-ES" sz="2800" i="1" spc="13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y</a:t>
            </a:r>
            <a:r>
              <a:rPr lang="es-ES" sz="2800" i="1" spc="13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los</a:t>
            </a:r>
            <a:r>
              <a:rPr lang="es-ES" sz="2800" i="1" spc="13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ventiladores</a:t>
            </a:r>
            <a:r>
              <a:rPr lang="es-ES" sz="2800" i="1" spc="13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funcionando</a:t>
            </a:r>
            <a:r>
              <a:rPr lang="es-ES" sz="2800" dirty="0" smtClean="0">
                <a:latin typeface="Arial Unicode MS"/>
                <a:cs typeface="Arial Unicode MS"/>
              </a:rPr>
              <a:t>) el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micrófono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i="1" spc="-50" dirty="0" smtClean="0">
                <a:latin typeface="Arial"/>
                <a:cs typeface="Arial"/>
              </a:rPr>
              <a:t>2</a:t>
            </a:r>
            <a:r>
              <a:rPr lang="es-ES" sz="2800" i="1" dirty="0" smtClean="0">
                <a:latin typeface="Arial"/>
                <a:cs typeface="Arial"/>
              </a:rPr>
              <a:t> m alejado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superficie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radiación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principal.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lvl="1" algn="just">
              <a:lnSpc>
                <a:spcPts val="2800"/>
              </a:lnSpc>
              <a:spcBef>
                <a:spcPts val="5"/>
              </a:spcBef>
              <a:buAutoNum type="arabicParenR"/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ts val="2800"/>
              </a:lnSpc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objeto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energizará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siguiente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manera;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800"/>
              </a:lnSpc>
              <a:spcBef>
                <a:spcPts val="20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543560" lvl="2" indent="-100330" algn="just">
              <a:lnSpc>
                <a:spcPts val="2800"/>
              </a:lnSpc>
              <a:buAutoNum type="alphaLcParenR"/>
              <a:tabLst>
                <a:tab pos="544195" algn="l"/>
              </a:tabLst>
            </a:pPr>
            <a:r>
              <a:rPr lang="es-ES" sz="2800" dirty="0" smtClean="0">
                <a:latin typeface="Arial Unicode MS"/>
                <a:cs typeface="Arial Unicode MS"/>
              </a:rPr>
              <a:t> transformador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energizado,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equipo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enfriamiento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cualquier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bomba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circulación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aceite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fuera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servicio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543560" lvl="2" indent="-100330" algn="just">
              <a:lnSpc>
                <a:spcPts val="2800"/>
              </a:lnSpc>
              <a:buAutoNum type="alphaLcParenR"/>
              <a:tabLst>
                <a:tab pos="544195" algn="l"/>
              </a:tabLst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548640" lvl="2" indent="-105410" algn="just">
              <a:lnSpc>
                <a:spcPts val="2800"/>
              </a:lnSpc>
              <a:spcBef>
                <a:spcPts val="315"/>
              </a:spcBef>
              <a:buAutoNum type="alphaLcParenR"/>
              <a:tabLst>
                <a:tab pos="549275" algn="l"/>
              </a:tabLst>
            </a:pPr>
            <a:r>
              <a:rPr lang="es-ES" sz="2800" dirty="0" smtClean="0">
                <a:latin typeface="Arial Unicode MS"/>
                <a:cs typeface="Arial Unicode MS"/>
              </a:rPr>
              <a:t> transformador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energizado,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equipo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enfriamiento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cualquier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bomba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circulación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aceite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servicio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548640" lvl="2" indent="-105410" algn="just">
              <a:lnSpc>
                <a:spcPts val="2800"/>
              </a:lnSpc>
              <a:spcBef>
                <a:spcPts val="315"/>
              </a:spcBef>
              <a:buAutoNum type="alphaLcParenR"/>
              <a:tabLst>
                <a:tab pos="549275" algn="l"/>
              </a:tabLst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536575" lvl="2" indent="-93345" algn="just">
              <a:lnSpc>
                <a:spcPts val="2800"/>
              </a:lnSpc>
              <a:spcBef>
                <a:spcPts val="310"/>
              </a:spcBef>
              <a:buAutoNum type="alphaLcParenR"/>
              <a:tabLst>
                <a:tab pos="537210" algn="l"/>
              </a:tabLst>
            </a:pPr>
            <a:r>
              <a:rPr lang="es-ES" sz="2800" dirty="0" smtClean="0">
                <a:latin typeface="Arial Unicode MS"/>
                <a:cs typeface="Arial Unicode MS"/>
              </a:rPr>
              <a:t> transformador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energizado,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equipos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refrigeración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fuera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servicio,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bombas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circulación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aceite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servicio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</a:p>
          <a:p>
            <a:pPr marL="536575" lvl="2" indent="-93345" algn="just">
              <a:lnSpc>
                <a:spcPts val="2800"/>
              </a:lnSpc>
              <a:spcBef>
                <a:spcPts val="310"/>
              </a:spcBef>
              <a:buAutoNum type="alphaLcParenR"/>
              <a:tabLst>
                <a:tab pos="537210" algn="l"/>
              </a:tabLst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555625" lvl="2" indent="-112395" algn="just">
              <a:lnSpc>
                <a:spcPts val="2800"/>
              </a:lnSpc>
              <a:spcBef>
                <a:spcPts val="254"/>
              </a:spcBef>
              <a:buAutoNum type="alphaLcParenR"/>
              <a:tabLst>
                <a:tab pos="556260" algn="l"/>
              </a:tabLst>
            </a:pPr>
            <a:r>
              <a:rPr lang="es-ES" sz="2800" dirty="0" smtClean="0">
                <a:latin typeface="Arial Unicode MS"/>
                <a:cs typeface="Arial Unicode MS"/>
              </a:rPr>
              <a:t> transformador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energía,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equipo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enfriamiento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cualquier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bomba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circulación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aceite</a:t>
            </a:r>
            <a:r>
              <a:rPr lang="es-ES" sz="2800" spc="14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servicio.</a:t>
            </a:r>
            <a:endParaRPr lang="es-ES" sz="2800" dirty="0">
              <a:latin typeface="Arial Unicode MS"/>
              <a:cs typeface="Arial Unicode MS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115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284956" y="393700"/>
            <a:ext cx="18364200" cy="9146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marR="493395" algn="just">
              <a:lnSpc>
                <a:spcPts val="2900"/>
              </a:lnSpc>
              <a:spcBef>
                <a:spcPts val="113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Antes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iniciar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sonido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transformador,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ruido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fondo.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endParaRPr lang="es-ES" sz="2800" spc="114" dirty="0" smtClean="0">
              <a:latin typeface="Arial Unicode MS"/>
              <a:cs typeface="Arial Unicode MS"/>
            </a:endParaRPr>
          </a:p>
          <a:p>
            <a:pPr marL="177165" marR="493395" algn="just">
              <a:lnSpc>
                <a:spcPts val="2900"/>
              </a:lnSpc>
              <a:spcBef>
                <a:spcPts val="1130"/>
              </a:spcBef>
            </a:pPr>
            <a:endParaRPr lang="es-ES" sz="2800" spc="114" dirty="0">
              <a:latin typeface="Arial Unicode MS"/>
              <a:cs typeface="Arial Unicode MS"/>
            </a:endParaRPr>
          </a:p>
          <a:p>
            <a:pPr marL="177165" marR="493395" algn="just">
              <a:lnSpc>
                <a:spcPts val="2900"/>
              </a:lnSpc>
              <a:spcBef>
                <a:spcPts val="1130"/>
              </a:spcBef>
            </a:pPr>
            <a:r>
              <a:rPr lang="es-ES" sz="2800" spc="-45" dirty="0" smtClean="0">
                <a:latin typeface="Arial Unicode MS"/>
                <a:cs typeface="Arial Unicode MS"/>
              </a:rPr>
              <a:t>Si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dirty="0" smtClean="0">
                <a:latin typeface="Arial Unicode MS"/>
                <a:cs typeface="Arial Unicode MS"/>
              </a:rPr>
              <a:t>diferencia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ruido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fondo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ruido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45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9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superior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 </a:t>
            </a:r>
            <a:r>
              <a:rPr lang="es-ES" sz="2800" i="1" dirty="0" smtClean="0">
                <a:latin typeface="Arial"/>
                <a:cs typeface="Arial"/>
              </a:rPr>
              <a:t>8dB</a:t>
            </a:r>
            <a:r>
              <a:rPr lang="es-ES" sz="2800" i="1" spc="100" dirty="0" smtClean="0">
                <a:latin typeface="Arial"/>
                <a:cs typeface="Arial"/>
              </a:rPr>
              <a:t> </a:t>
            </a:r>
            <a:r>
              <a:rPr lang="es-ES" sz="2800" i="1" spc="-20" dirty="0" smtClean="0">
                <a:latin typeface="Arial"/>
                <a:cs typeface="Arial"/>
              </a:rPr>
              <a:t>(A),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necesita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corrección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50" dirty="0" smtClean="0">
                <a:latin typeface="Arial Unicode MS"/>
                <a:cs typeface="Arial Unicode MS"/>
              </a:rPr>
              <a:t>ruido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transformador.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endParaRPr lang="es-ES" sz="2800" spc="105" dirty="0" smtClean="0">
              <a:latin typeface="Arial Unicode MS"/>
              <a:cs typeface="Arial Unicode MS"/>
            </a:endParaRPr>
          </a:p>
          <a:p>
            <a:pPr marL="177165" marR="493395" algn="just">
              <a:lnSpc>
                <a:spcPts val="2900"/>
              </a:lnSpc>
              <a:spcBef>
                <a:spcPts val="1130"/>
              </a:spcBef>
            </a:pPr>
            <a:endParaRPr lang="es-ES" sz="2800" spc="105" dirty="0">
              <a:latin typeface="Arial Unicode MS"/>
              <a:cs typeface="Arial Unicode MS"/>
            </a:endParaRPr>
          </a:p>
          <a:p>
            <a:pPr marL="177165" marR="493395" algn="just">
              <a:lnSpc>
                <a:spcPts val="2900"/>
              </a:lnSpc>
              <a:spcBef>
                <a:spcPts val="1130"/>
              </a:spcBef>
            </a:pPr>
            <a:r>
              <a:rPr lang="es-ES" sz="2800" spc="-45" dirty="0" smtClean="0">
                <a:latin typeface="Arial Unicode MS"/>
                <a:cs typeface="Arial Unicode MS"/>
              </a:rPr>
              <a:t>Si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diferencia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 </a:t>
            </a:r>
            <a:r>
              <a:rPr lang="es-ES" sz="2800" i="1" dirty="0" smtClean="0">
                <a:latin typeface="Arial"/>
                <a:cs typeface="Arial"/>
              </a:rPr>
              <a:t>3dB</a:t>
            </a:r>
            <a:r>
              <a:rPr lang="es-ES" sz="2800" i="1" spc="90" dirty="0" smtClean="0">
                <a:latin typeface="Arial"/>
                <a:cs typeface="Arial"/>
              </a:rPr>
              <a:t> </a:t>
            </a:r>
            <a:r>
              <a:rPr lang="es-ES" sz="2800" i="1" spc="-25" dirty="0" smtClean="0">
                <a:latin typeface="Arial"/>
                <a:cs typeface="Arial"/>
              </a:rPr>
              <a:t>(A) </a:t>
            </a:r>
            <a:r>
              <a:rPr lang="es-ES" sz="2800" spc="-50" dirty="0" smtClean="0">
                <a:latin typeface="Arial Unicode MS"/>
                <a:cs typeface="Arial Unicode MS"/>
              </a:rPr>
              <a:t>y </a:t>
            </a:r>
            <a:r>
              <a:rPr lang="es-ES" sz="2800" i="1" spc="-10" dirty="0" smtClean="0">
                <a:latin typeface="Arial"/>
                <a:cs typeface="Arial"/>
              </a:rPr>
              <a:t>8dB</a:t>
            </a:r>
            <a:r>
              <a:rPr lang="es-ES" sz="2800" i="1" spc="65" dirty="0" smtClean="0">
                <a:latin typeface="Arial"/>
                <a:cs typeface="Arial"/>
              </a:rPr>
              <a:t> </a:t>
            </a:r>
            <a:r>
              <a:rPr lang="es-ES" sz="2800" i="1" spc="-45" dirty="0" smtClean="0">
                <a:latin typeface="Arial"/>
                <a:cs typeface="Arial"/>
              </a:rPr>
              <a:t>(A</a:t>
            </a:r>
            <a:r>
              <a:rPr lang="es-ES" sz="2800" spc="-45" dirty="0" smtClean="0">
                <a:latin typeface="Arial Unicode MS"/>
                <a:cs typeface="Arial Unicode MS"/>
              </a:rPr>
              <a:t>),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necesita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corrección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err="1" smtClean="0">
                <a:latin typeface="Arial Unicode MS"/>
                <a:cs typeface="Arial Unicode MS"/>
              </a:rPr>
              <a:t>acc</a:t>
            </a:r>
            <a:r>
              <a:rPr lang="es-ES" sz="2800" spc="-10" dirty="0" smtClean="0">
                <a:latin typeface="Arial Unicode MS"/>
                <a:cs typeface="Arial Unicode MS"/>
              </a:rPr>
              <a:t>.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normas.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endParaRPr lang="es-ES" sz="2800" spc="80" dirty="0" smtClean="0">
              <a:latin typeface="Arial Unicode MS"/>
              <a:cs typeface="Arial Unicode MS"/>
            </a:endParaRPr>
          </a:p>
          <a:p>
            <a:pPr marL="177165" marR="493395" algn="just">
              <a:lnSpc>
                <a:spcPts val="2900"/>
              </a:lnSpc>
              <a:spcBef>
                <a:spcPts val="1130"/>
              </a:spcBef>
            </a:pPr>
            <a:endParaRPr lang="es-ES" sz="2800" spc="80" dirty="0">
              <a:latin typeface="Arial Unicode MS"/>
              <a:cs typeface="Arial Unicode MS"/>
            </a:endParaRPr>
          </a:p>
          <a:p>
            <a:pPr marL="177165" marR="493395" algn="just">
              <a:lnSpc>
                <a:spcPts val="2900"/>
              </a:lnSpc>
              <a:spcBef>
                <a:spcPts val="113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realizará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ninguna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8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la </a:t>
            </a:r>
            <a:r>
              <a:rPr lang="es-ES" sz="2800" dirty="0" smtClean="0">
                <a:latin typeface="Arial Unicode MS"/>
                <a:cs typeface="Arial Unicode MS"/>
              </a:rPr>
              <a:t>diferencia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ruido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fondo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ruido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menor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4" dirty="0" smtClean="0">
                <a:latin typeface="Arial Unicode MS"/>
                <a:cs typeface="Arial Unicode MS"/>
              </a:rPr>
              <a:t> 3 </a:t>
            </a:r>
            <a:r>
              <a:rPr lang="es-ES" sz="2800" spc="114" dirty="0" err="1" smtClean="0">
                <a:latin typeface="Arial Unicode MS"/>
                <a:cs typeface="Arial Unicode MS"/>
              </a:rPr>
              <a:t>db</a:t>
            </a:r>
            <a:r>
              <a:rPr lang="es-ES" sz="2800" spc="114" dirty="0" smtClean="0">
                <a:latin typeface="Arial Unicode MS"/>
                <a:cs typeface="Arial Unicode MS"/>
              </a:rPr>
              <a:t>. </a:t>
            </a:r>
            <a:endParaRPr lang="es-ES" sz="2800" spc="114" dirty="0" smtClean="0">
              <a:latin typeface="Arial Unicode MS"/>
              <a:cs typeface="Arial Unicode MS"/>
            </a:endParaRPr>
          </a:p>
          <a:p>
            <a:pPr marL="177165" marR="493395" algn="just">
              <a:lnSpc>
                <a:spcPts val="2900"/>
              </a:lnSpc>
              <a:spcBef>
                <a:spcPts val="1130"/>
              </a:spcBef>
            </a:pPr>
            <a:endParaRPr lang="es-ES" sz="2800" spc="114" dirty="0">
              <a:latin typeface="Arial Unicode MS"/>
              <a:cs typeface="Arial Unicode MS"/>
            </a:endParaRPr>
          </a:p>
          <a:p>
            <a:pPr marL="177165" marR="493395" algn="just">
              <a:lnSpc>
                <a:spcPts val="2900"/>
              </a:lnSpc>
              <a:spcBef>
                <a:spcPts val="1130"/>
              </a:spcBef>
            </a:pPr>
            <a:r>
              <a:rPr lang="es-ES" sz="2800" spc="114" dirty="0" smtClean="0">
                <a:latin typeface="Arial Unicode MS"/>
                <a:cs typeface="Arial Unicode MS"/>
              </a:rPr>
              <a:t>E</a:t>
            </a:r>
            <a:r>
              <a:rPr lang="es-ES" sz="2800" dirty="0" smtClean="0">
                <a:latin typeface="Arial Unicode MS"/>
                <a:cs typeface="Arial Unicode MS"/>
              </a:rPr>
              <a:t>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factor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correcci</a:t>
            </a:r>
            <a:r>
              <a:rPr lang="es-ES" sz="2800" spc="-135" dirty="0" smtClean="0">
                <a:latin typeface="Arial Unicode MS"/>
                <a:cs typeface="Arial Unicode MS"/>
              </a:rPr>
              <a:t>ón</a:t>
            </a:r>
            <a:r>
              <a:rPr lang="es-ES" sz="2800" dirty="0" smtClean="0">
                <a:latin typeface="Arial Unicode MS"/>
                <a:cs typeface="Arial Unicode MS"/>
              </a:rPr>
              <a:t> para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efecto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ruido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fondo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ruido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siguiente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tabla </a:t>
            </a:r>
            <a:r>
              <a:rPr lang="es-ES" sz="2800" dirty="0" smtClean="0">
                <a:latin typeface="Arial Unicode MS"/>
                <a:cs typeface="Arial Unicode MS"/>
              </a:rPr>
              <a:t>según</a:t>
            </a:r>
            <a:r>
              <a:rPr lang="es-ES" sz="2800" spc="25" dirty="0" smtClean="0">
                <a:latin typeface="Arial Unicode MS"/>
                <a:cs typeface="Arial Unicode MS"/>
              </a:rPr>
              <a:t> </a:t>
            </a:r>
            <a:r>
              <a:rPr lang="es-ES" sz="2800" spc="-45" dirty="0" smtClean="0">
                <a:latin typeface="Arial Unicode MS"/>
                <a:cs typeface="Arial Unicode MS"/>
              </a:rPr>
              <a:t>IEC</a:t>
            </a:r>
            <a:r>
              <a:rPr lang="es-ES" sz="2800" spc="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60076</a:t>
            </a:r>
            <a:r>
              <a:rPr lang="es-ES" sz="2800" spc="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-</a:t>
            </a:r>
            <a:r>
              <a:rPr lang="es-ES" sz="2800" spc="30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10;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900"/>
              </a:lnSpc>
            </a:pPr>
            <a:endParaRPr lang="es-ES" dirty="0" smtClean="0">
              <a:latin typeface="Times New Roman"/>
              <a:cs typeface="Times New Roman"/>
            </a:endParaRPr>
          </a:p>
          <a:p>
            <a:pPr algn="just">
              <a:lnSpc>
                <a:spcPts val="2900"/>
              </a:lnSpc>
            </a:pPr>
            <a:endParaRPr lang="es-ES" dirty="0" smtClean="0">
              <a:latin typeface="Times New Roman"/>
              <a:cs typeface="Times New Roman"/>
            </a:endParaRPr>
          </a:p>
          <a:p>
            <a:pPr algn="just">
              <a:lnSpc>
                <a:spcPts val="2160"/>
              </a:lnSpc>
            </a:pPr>
            <a:endParaRPr lang="es-ES" dirty="0" smtClean="0">
              <a:latin typeface="Times New Roman"/>
              <a:cs typeface="Times New Roman"/>
            </a:endParaRPr>
          </a:p>
          <a:p>
            <a:pPr algn="just">
              <a:lnSpc>
                <a:spcPts val="2160"/>
              </a:lnSpc>
            </a:pPr>
            <a:endParaRPr lang="es-ES" dirty="0" smtClean="0">
              <a:latin typeface="Times New Roman"/>
              <a:cs typeface="Times New Roman"/>
            </a:endParaRPr>
          </a:p>
          <a:p>
            <a:pPr algn="just">
              <a:lnSpc>
                <a:spcPts val="2160"/>
              </a:lnSpc>
            </a:pPr>
            <a:endParaRPr lang="es-ES" dirty="0" smtClean="0">
              <a:latin typeface="Times New Roman"/>
              <a:cs typeface="Times New Roman"/>
            </a:endParaRPr>
          </a:p>
          <a:p>
            <a:pPr algn="just">
              <a:lnSpc>
                <a:spcPts val="2160"/>
              </a:lnSpc>
            </a:pPr>
            <a:endParaRPr lang="es-ES" dirty="0" smtClean="0">
              <a:latin typeface="Times New Roman"/>
              <a:cs typeface="Times New Roman"/>
            </a:endParaRPr>
          </a:p>
          <a:p>
            <a:pPr algn="just">
              <a:lnSpc>
                <a:spcPts val="2160"/>
              </a:lnSpc>
            </a:pPr>
            <a:endParaRPr lang="es-ES" dirty="0" smtClean="0">
              <a:latin typeface="Times New Roman"/>
              <a:cs typeface="Times New Roman"/>
            </a:endParaRPr>
          </a:p>
          <a:p>
            <a:pPr algn="just">
              <a:lnSpc>
                <a:spcPts val="2160"/>
              </a:lnSpc>
            </a:pPr>
            <a:endParaRPr lang="es-ES" dirty="0" smtClean="0">
              <a:latin typeface="Times New Roman"/>
              <a:cs typeface="Times New Roman"/>
            </a:endParaRPr>
          </a:p>
          <a:p>
            <a:pPr algn="just">
              <a:lnSpc>
                <a:spcPts val="2160"/>
              </a:lnSpc>
            </a:pPr>
            <a:endParaRPr lang="es-ES" dirty="0" smtClean="0">
              <a:latin typeface="Times New Roman"/>
              <a:cs typeface="Times New Roman"/>
            </a:endParaRPr>
          </a:p>
          <a:p>
            <a:pPr algn="just">
              <a:lnSpc>
                <a:spcPts val="2160"/>
              </a:lnSpc>
            </a:pPr>
            <a:endParaRPr lang="es-ES" dirty="0" smtClean="0">
              <a:latin typeface="Times New Roman"/>
              <a:cs typeface="Times New Roman"/>
            </a:endParaRPr>
          </a:p>
          <a:p>
            <a:pPr algn="just">
              <a:lnSpc>
                <a:spcPts val="2160"/>
              </a:lnSpc>
            </a:pPr>
            <a:endParaRPr lang="es-ES" dirty="0" smtClean="0">
              <a:latin typeface="Times New Roman"/>
              <a:cs typeface="Times New Roman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5802" y="6132518"/>
            <a:ext cx="10215634" cy="4071966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284956" y="393700"/>
            <a:ext cx="18364200" cy="9671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165" algn="just">
              <a:lnSpc>
                <a:spcPts val="3000"/>
              </a:lnSpc>
            </a:pPr>
            <a:r>
              <a:rPr lang="es-ES" sz="2800" spc="-35" dirty="0" smtClean="0">
                <a:latin typeface="Arial Unicode MS"/>
                <a:cs typeface="Arial Unicode MS"/>
              </a:rPr>
              <a:t>El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presión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sonido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ponderado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A-promedio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corregido, </a:t>
            </a:r>
            <a:r>
              <a:rPr lang="es-ES" sz="2800" i="1" dirty="0" err="1" smtClean="0">
                <a:latin typeface="Arial"/>
                <a:cs typeface="Arial"/>
              </a:rPr>
              <a:t>LpA</a:t>
            </a:r>
            <a:r>
              <a:rPr lang="es-ES" sz="2800" dirty="0" smtClean="0">
                <a:latin typeface="Arial Unicode MS"/>
                <a:cs typeface="Arial Unicode MS"/>
              </a:rPr>
              <a:t>, se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calculará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utilizando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ecuación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sigue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:</a:t>
            </a:r>
          </a:p>
          <a:p>
            <a:pPr marL="177165" algn="just">
              <a:lnSpc>
                <a:spcPts val="300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3000"/>
              </a:lnSpc>
              <a:spcBef>
                <a:spcPts val="40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algn="just">
              <a:lnSpc>
                <a:spcPts val="3000"/>
              </a:lnSpc>
              <a:spcBef>
                <a:spcPts val="40"/>
              </a:spcBef>
            </a:pPr>
            <a:endParaRPr lang="es-ES" sz="2800" dirty="0">
              <a:latin typeface="Times New Roman"/>
              <a:cs typeface="Times New Roman"/>
            </a:endParaRPr>
          </a:p>
          <a:p>
            <a:pPr algn="just">
              <a:lnSpc>
                <a:spcPts val="3000"/>
              </a:lnSpc>
              <a:spcBef>
                <a:spcPts val="40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algn="just">
              <a:lnSpc>
                <a:spcPts val="3000"/>
              </a:lnSpc>
              <a:spcBef>
                <a:spcPts val="40"/>
              </a:spcBef>
            </a:pPr>
            <a:endParaRPr lang="es-ES" sz="2800" dirty="0">
              <a:latin typeface="Times New Roman"/>
              <a:cs typeface="Times New Roman"/>
            </a:endParaRPr>
          </a:p>
          <a:p>
            <a:pPr algn="just">
              <a:lnSpc>
                <a:spcPts val="3000"/>
              </a:lnSpc>
              <a:spcBef>
                <a:spcPts val="40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marR="325120" algn="just">
              <a:lnSpc>
                <a:spcPts val="3000"/>
              </a:lnSpc>
            </a:pPr>
            <a:r>
              <a:rPr lang="es-ES" sz="2800" spc="-10" dirty="0" smtClean="0">
                <a:latin typeface="Arial Unicode MS"/>
                <a:cs typeface="Arial Unicode MS"/>
              </a:rPr>
              <a:t>Las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características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equipos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medición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están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descritas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normas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internacionales.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endParaRPr lang="es-ES" sz="2800" spc="110" dirty="0" smtClean="0">
              <a:latin typeface="Arial Unicode MS"/>
              <a:cs typeface="Arial Unicode MS"/>
            </a:endParaRPr>
          </a:p>
          <a:p>
            <a:pPr marL="177165" marR="325120" algn="just">
              <a:lnSpc>
                <a:spcPts val="3000"/>
              </a:lnSpc>
            </a:pPr>
            <a:endParaRPr lang="es-ES" sz="2800" spc="110" dirty="0">
              <a:latin typeface="Arial Unicode MS"/>
              <a:cs typeface="Arial Unicode MS"/>
            </a:endParaRPr>
          </a:p>
          <a:p>
            <a:pPr marL="177165" marR="325120" algn="just">
              <a:lnSpc>
                <a:spcPts val="3000"/>
              </a:lnSpc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</a:t>
            </a:r>
            <a:r>
              <a:rPr lang="es-ES" sz="2800" spc="114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</a:t>
            </a:r>
            <a:r>
              <a:rPr lang="es-ES" sz="2800" spc="200" dirty="0" smtClean="0">
                <a:latin typeface="Arial Unicode MS"/>
                <a:cs typeface="Arial Unicode MS"/>
              </a:rPr>
              <a:t>  </a:t>
            </a:r>
            <a:r>
              <a:rPr lang="es-ES" sz="2800" dirty="0" smtClean="0">
                <a:latin typeface="Arial Unicode MS"/>
                <a:cs typeface="Arial Unicode MS"/>
              </a:rPr>
              <a:t>ruido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45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según.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i="1" spc="-40" dirty="0" smtClean="0">
                <a:latin typeface="Arial"/>
                <a:cs typeface="Arial"/>
              </a:rPr>
              <a:t>CEI</a:t>
            </a:r>
            <a:r>
              <a:rPr lang="es-ES" sz="2800" i="1" spc="8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60076</a:t>
            </a:r>
            <a:r>
              <a:rPr lang="es-ES" sz="2800" i="1" spc="90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-</a:t>
            </a:r>
            <a:r>
              <a:rPr lang="es-ES" sz="2800" i="1" spc="8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10 </a:t>
            </a:r>
            <a:r>
              <a:rPr lang="es-ES" sz="2800" dirty="0" smtClean="0">
                <a:latin typeface="Arial Unicode MS"/>
                <a:cs typeface="Arial Unicode MS"/>
              </a:rPr>
              <a:t>, </a:t>
            </a:r>
            <a:r>
              <a:rPr lang="es-ES" sz="2800" i="1" dirty="0" smtClean="0">
                <a:latin typeface="Arial"/>
                <a:cs typeface="Arial"/>
              </a:rPr>
              <a:t>Normas</a:t>
            </a:r>
            <a:r>
              <a:rPr lang="es-ES" sz="2800" i="1" spc="85" dirty="0" smtClean="0">
                <a:latin typeface="Arial"/>
                <a:cs typeface="Arial"/>
              </a:rPr>
              <a:t> </a:t>
            </a:r>
            <a:r>
              <a:rPr lang="es-ES" sz="2800" i="1" dirty="0" smtClean="0">
                <a:latin typeface="Arial"/>
                <a:cs typeface="Arial"/>
              </a:rPr>
              <a:t>NEMA </a:t>
            </a:r>
            <a:r>
              <a:rPr lang="es-ES" sz="2800" dirty="0" smtClean="0">
                <a:latin typeface="Arial Unicode MS"/>
                <a:cs typeface="Arial Unicode MS"/>
              </a:rPr>
              <a:t>utilizando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evaluación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curva</a:t>
            </a:r>
            <a:r>
              <a:rPr lang="es-ES" sz="2800" spc="8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 </a:t>
            </a:r>
            <a:r>
              <a:rPr lang="es-ES" sz="2800" spc="-10" dirty="0" smtClean="0">
                <a:latin typeface="Arial Unicode MS"/>
                <a:cs typeface="Arial Unicode MS"/>
              </a:rPr>
              <a:t>ponderación  </a:t>
            </a:r>
            <a:r>
              <a:rPr lang="es-ES" sz="2800" i="1" spc="-10" dirty="0" smtClean="0">
                <a:latin typeface="Arial"/>
                <a:cs typeface="Arial"/>
              </a:rPr>
              <a:t>A</a:t>
            </a:r>
            <a:r>
              <a:rPr lang="es-ES" sz="2800" i="1" spc="-10" dirty="0" smtClean="0">
                <a:latin typeface="Arial"/>
                <a:cs typeface="Arial"/>
              </a:rPr>
              <a:t>.</a:t>
            </a:r>
          </a:p>
          <a:p>
            <a:pPr marL="177165" marR="325120" algn="just">
              <a:lnSpc>
                <a:spcPts val="3000"/>
              </a:lnSpc>
            </a:pPr>
            <a:endParaRPr lang="es-ES" sz="2800" dirty="0" smtClean="0">
              <a:latin typeface="Arial"/>
              <a:cs typeface="Arial"/>
            </a:endParaRPr>
          </a:p>
          <a:p>
            <a:pPr marL="177165" marR="385445" algn="just">
              <a:lnSpc>
                <a:spcPts val="3000"/>
              </a:lnSpc>
              <a:spcBef>
                <a:spcPts val="860"/>
              </a:spcBef>
            </a:pPr>
            <a:r>
              <a:rPr lang="es-ES" sz="2800" spc="-30" dirty="0" smtClean="0">
                <a:latin typeface="Arial Unicode MS"/>
                <a:cs typeface="Arial Unicode MS"/>
              </a:rPr>
              <a:t>El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principio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parámetros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influyen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ruido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 </a:t>
            </a: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interno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(frecuencia,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flujo,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masa,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calidad</a:t>
            </a:r>
            <a:r>
              <a:rPr lang="es-ES" sz="2800" spc="14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del</a:t>
            </a:r>
            <a:r>
              <a:rPr lang="es-ES" sz="2800" spc="2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material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magnético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funcionamiento)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 </a:t>
            </a:r>
            <a:r>
              <a:rPr lang="es-ES" sz="2800" u="sng" dirty="0" smtClean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externo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distancia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)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.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endParaRPr lang="es-ES" sz="2800" spc="105" dirty="0" smtClean="0">
              <a:latin typeface="Arial Unicode MS"/>
              <a:cs typeface="Arial Unicode MS"/>
            </a:endParaRPr>
          </a:p>
          <a:p>
            <a:pPr marL="177165" marR="385445" algn="just">
              <a:lnSpc>
                <a:spcPts val="3000"/>
              </a:lnSpc>
              <a:spcBef>
                <a:spcPts val="860"/>
              </a:spcBef>
            </a:pPr>
            <a:endParaRPr lang="es-ES" sz="2800" spc="105" dirty="0">
              <a:latin typeface="Arial Unicode MS"/>
              <a:cs typeface="Arial Unicode MS"/>
            </a:endParaRPr>
          </a:p>
          <a:p>
            <a:pPr marL="177165" marR="385445" algn="just">
              <a:lnSpc>
                <a:spcPts val="3000"/>
              </a:lnSpc>
              <a:spcBef>
                <a:spcPts val="860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Según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leyes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acústica,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volumen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del </a:t>
            </a:r>
            <a:r>
              <a:rPr lang="es-ES" sz="2800" dirty="0" smtClean="0">
                <a:latin typeface="Arial Unicode MS"/>
                <a:cs typeface="Arial Unicode MS"/>
              </a:rPr>
              <a:t>sonido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disminuye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cuadrado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distancia ”</a:t>
            </a:r>
            <a:r>
              <a:rPr lang="es-ES" sz="2800" b="1" dirty="0" smtClean="0">
                <a:latin typeface="Arial"/>
                <a:cs typeface="Arial"/>
              </a:rPr>
              <a:t>d</a:t>
            </a:r>
            <a:r>
              <a:rPr lang="es-ES" sz="2800" dirty="0" smtClean="0">
                <a:latin typeface="Arial Unicode MS"/>
                <a:cs typeface="Arial Unicode MS"/>
              </a:rPr>
              <a:t>“ desde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supuesta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fuente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puntual,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decir,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3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centro</a:t>
            </a:r>
            <a:r>
              <a:rPr lang="es-ES" sz="2800" spc="135" dirty="0" smtClean="0">
                <a:latin typeface="Arial Unicode MS"/>
                <a:cs typeface="Arial Unicode MS"/>
              </a:rPr>
              <a:t> </a:t>
            </a:r>
            <a:r>
              <a:rPr lang="es-ES" sz="2800" spc="-25" dirty="0" smtClean="0">
                <a:latin typeface="Arial Unicode MS"/>
                <a:cs typeface="Arial Unicode MS"/>
              </a:rPr>
              <a:t>del </a:t>
            </a:r>
            <a:r>
              <a:rPr lang="es-ES" sz="2800" dirty="0" smtClean="0">
                <a:latin typeface="Arial Unicode MS"/>
                <a:cs typeface="Arial Unicode MS"/>
              </a:rPr>
              <a:t>hemisferio</a:t>
            </a:r>
            <a:r>
              <a:rPr lang="es-ES" sz="2800" spc="350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equivalente;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3000"/>
              </a:lnSpc>
            </a:pPr>
            <a:endParaRPr lang="es-ES" sz="2800" dirty="0" smtClean="0">
              <a:latin typeface="Times New Roman"/>
              <a:cs typeface="Times New Roman"/>
            </a:endParaRPr>
          </a:p>
          <a:p>
            <a:pPr algn="just">
              <a:lnSpc>
                <a:spcPts val="3000"/>
              </a:lnSpc>
              <a:spcBef>
                <a:spcPts val="40"/>
              </a:spcBef>
            </a:pPr>
            <a:endParaRPr lang="es-ES" sz="2800" dirty="0" smtClean="0">
              <a:latin typeface="Times New Roman"/>
              <a:cs typeface="Times New Roman"/>
            </a:endParaRPr>
          </a:p>
          <a:p>
            <a:pPr marL="177165" algn="just">
              <a:lnSpc>
                <a:spcPts val="300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77165" algn="just">
              <a:lnSpc>
                <a:spcPts val="3000"/>
              </a:lnSpc>
            </a:pPr>
            <a:r>
              <a:rPr lang="es-ES" sz="2800" dirty="0" smtClean="0">
                <a:latin typeface="Arial Unicode MS"/>
                <a:cs typeface="Arial Unicode MS"/>
              </a:rPr>
              <a:t>Además,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volumen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sonido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varía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cuadrado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spc="-10" dirty="0" smtClean="0">
                <a:latin typeface="Arial Unicode MS"/>
                <a:cs typeface="Arial Unicode MS"/>
              </a:rPr>
              <a:t>frecuencia;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lnSpc>
                <a:spcPts val="3000"/>
              </a:lnSpc>
            </a:pPr>
            <a:endParaRPr lang="es-ES" sz="2800" dirty="0" smtClean="0">
              <a:latin typeface="Times New Roman"/>
              <a:cs typeface="Times New Roman"/>
            </a:endParaRPr>
          </a:p>
          <a:p>
            <a:pPr algn="just">
              <a:lnSpc>
                <a:spcPts val="3000"/>
              </a:lnSpc>
              <a:spcBef>
                <a:spcPts val="35"/>
              </a:spcBef>
            </a:pPr>
            <a:endParaRPr lang="es-ES" sz="2800" dirty="0" smtClean="0">
              <a:latin typeface="Times New Roman"/>
              <a:cs typeface="Times New Roman"/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4298" y="1203296"/>
            <a:ext cx="12430212" cy="178595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9984" y="7704154"/>
            <a:ext cx="9372598" cy="67102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7108" y="9347228"/>
            <a:ext cx="9401160" cy="603208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156" y="698501"/>
            <a:ext cx="8504762" cy="952500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8956" y="393699"/>
            <a:ext cx="8001000" cy="100584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956" y="241300"/>
            <a:ext cx="9228571" cy="1028700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756" y="317500"/>
            <a:ext cx="11430000" cy="9982200"/>
          </a:xfrm>
          <a:prstGeom prst="rect">
            <a:avLst/>
          </a:prstGeom>
        </p:spPr>
      </p:pic>
      <p:sp>
        <p:nvSpPr>
          <p:cNvPr id="25" name="Rectángulo 24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6956" y="165101"/>
            <a:ext cx="9601200" cy="101346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556" y="469901"/>
            <a:ext cx="9220200" cy="98298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3156" y="469900"/>
            <a:ext cx="8991600" cy="98298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9756" y="698500"/>
            <a:ext cx="10058400" cy="98298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956" y="393701"/>
            <a:ext cx="10896600" cy="98298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6956" y="317500"/>
            <a:ext cx="9601200" cy="98298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3956" y="546100"/>
            <a:ext cx="11277600" cy="62484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0" y="0"/>
            <a:ext cx="19010313" cy="10528300"/>
          </a:xfrm>
          <a:prstGeom prst="rect">
            <a:avLst/>
          </a:prstGeom>
          <a:noFill/>
          <a:ln w="190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580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E2B4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1103</TotalTime>
  <Words>10172</Words>
  <Application>Microsoft Office PowerPoint</Application>
  <PresentationFormat>Personalizado</PresentationFormat>
  <Paragraphs>812</Paragraphs>
  <Slides>83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83</vt:i4>
      </vt:variant>
    </vt:vector>
  </HeadingPairs>
  <TitlesOfParts>
    <vt:vector size="90" baseType="lpstr">
      <vt:lpstr>Arial</vt:lpstr>
      <vt:lpstr>Calibri</vt:lpstr>
      <vt:lpstr>Times New Roman</vt:lpstr>
      <vt:lpstr>Arial Unicode MS</vt:lpstr>
      <vt:lpstr>Lucida Sans Unicode</vt:lpstr>
      <vt:lpstr>Trebuchet MS</vt:lpstr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Diapositiva 59</vt:lpstr>
      <vt:lpstr>Diapositiva 60</vt:lpstr>
      <vt:lpstr>Diapositiva 61</vt:lpstr>
      <vt:lpstr>Diapositiva 62</vt:lpstr>
      <vt:lpstr>Diapositiva 63</vt:lpstr>
      <vt:lpstr>Diapositiva 64</vt:lpstr>
      <vt:lpstr>Diapositiva 65</vt:lpstr>
      <vt:lpstr>Diapositiva 66</vt:lpstr>
      <vt:lpstr>Diapositiva 67</vt:lpstr>
      <vt:lpstr>Diapositiva 68</vt:lpstr>
      <vt:lpstr>Diapositiva 69</vt:lpstr>
      <vt:lpstr>Diapositiva 70</vt:lpstr>
      <vt:lpstr>Diapositiva 71</vt:lpstr>
      <vt:lpstr>Diapositiva 72</vt:lpstr>
      <vt:lpstr>Diapositiva 73</vt:lpstr>
      <vt:lpstr>Diapositiva 74</vt:lpstr>
      <vt:lpstr>Diapositiva 75</vt:lpstr>
      <vt:lpstr>Diapositiva 76</vt:lpstr>
      <vt:lpstr>Diapositiva 77</vt:lpstr>
      <vt:lpstr>Diapositiva 78</vt:lpstr>
      <vt:lpstr>Diapositiva 79</vt:lpstr>
      <vt:lpstr>Diapositiva 80</vt:lpstr>
      <vt:lpstr>Diapositiva 81</vt:lpstr>
      <vt:lpstr>Diapositiva 82</vt:lpstr>
      <vt:lpstr>Diapositiva 83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AREVA The Testing of Transformer.doc</dc:title>
  <dc:creator>Hodoglu</dc:creator>
  <cp:lastModifiedBy>Admin</cp:lastModifiedBy>
  <cp:revision>183</cp:revision>
  <dcterms:created xsi:type="dcterms:W3CDTF">2022-05-08T05:58:24Z</dcterms:created>
  <dcterms:modified xsi:type="dcterms:W3CDTF">2022-07-29T16:34:55Z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2004-03-23T00:00:00Z</vt:filetime>
  </property>
  <property fmtid="{D5CDD505-2E9C-101B-9397-08002B2CF9AE}" pid="3" name="Creator">
    <vt:lpwstr>PScript5.dll Version 5.2</vt:lpwstr>
  </property>
  <property fmtid="{D5CDD505-2E9C-101B-9397-08002B2CF9AE}" pid="4" name="LastSaved">
    <vt:filetime>2022-05-08T00:00:00Z</vt:filetime>
  </property>
</Properties>
</file>